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93" r:id="rId3"/>
    <p:sldId id="258" r:id="rId4"/>
    <p:sldId id="296" r:id="rId5"/>
    <p:sldId id="270" r:id="rId6"/>
    <p:sldId id="259" r:id="rId7"/>
    <p:sldId id="263" r:id="rId8"/>
    <p:sldId id="264" r:id="rId9"/>
    <p:sldId id="260" r:id="rId10"/>
    <p:sldId id="285" r:id="rId11"/>
    <p:sldId id="284" r:id="rId12"/>
    <p:sldId id="283" r:id="rId13"/>
    <p:sldId id="286" r:id="rId14"/>
    <p:sldId id="292" r:id="rId15"/>
    <p:sldId id="280" r:id="rId16"/>
    <p:sldId id="261" r:id="rId17"/>
    <p:sldId id="281" r:id="rId18"/>
    <p:sldId id="265" r:id="rId19"/>
    <p:sldId id="287" r:id="rId20"/>
    <p:sldId id="288" r:id="rId21"/>
    <p:sldId id="289" r:id="rId22"/>
    <p:sldId id="290" r:id="rId23"/>
    <p:sldId id="291" r:id="rId24"/>
    <p:sldId id="268" r:id="rId25"/>
    <p:sldId id="262" r:id="rId26"/>
    <p:sldId id="294"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p:scale>
          <a:sx n="110" d="100"/>
          <a:sy n="110"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631117-959C-4B9C-85F5-B8430FEA259A}"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778A5BAF-2F25-4A70-8285-9AE418561FD0}">
      <dgm:prSet/>
      <dgm:spPr/>
      <dgm:t>
        <a:bodyPr/>
        <a:lstStyle/>
        <a:p>
          <a:r>
            <a:rPr lang="fr-FR"/>
            <a:t>Les semi-conducteurs sont indispensables à la fabrication de voitures, de téléphones intelligents ou même d’équipements médicaux.</a:t>
          </a:r>
          <a:endParaRPr lang="en-US"/>
        </a:p>
      </dgm:t>
    </dgm:pt>
    <dgm:pt modelId="{7FA078FA-8388-4DB1-B8A5-0438681DC7CA}" type="parTrans" cxnId="{02913453-EB9D-4819-AB72-0E42A7F2D414}">
      <dgm:prSet/>
      <dgm:spPr/>
      <dgm:t>
        <a:bodyPr/>
        <a:lstStyle/>
        <a:p>
          <a:endParaRPr lang="en-US"/>
        </a:p>
      </dgm:t>
    </dgm:pt>
    <dgm:pt modelId="{A3694A1C-6DF4-4F3B-A710-A2E1AF0B8529}" type="sibTrans" cxnId="{02913453-EB9D-4819-AB72-0E42A7F2D414}">
      <dgm:prSet/>
      <dgm:spPr/>
      <dgm:t>
        <a:bodyPr/>
        <a:lstStyle/>
        <a:p>
          <a:endParaRPr lang="en-US"/>
        </a:p>
      </dgm:t>
    </dgm:pt>
    <dgm:pt modelId="{2FD91871-BB85-40AF-85A2-BE1F21998CD0}">
      <dgm:prSet/>
      <dgm:spPr/>
      <dgm:t>
        <a:bodyPr/>
        <a:lstStyle/>
        <a:p>
          <a:r>
            <a:rPr lang="fr-FR"/>
            <a:t>C’est une ressource dont la chaîne d’approvisionnement est importante et qui est elle-même importante pour de nombreuses autres chaînes de valeur.</a:t>
          </a:r>
          <a:endParaRPr lang="en-US"/>
        </a:p>
      </dgm:t>
    </dgm:pt>
    <dgm:pt modelId="{02757A43-C7B1-4D04-8762-308E7BF290B8}" type="parTrans" cxnId="{2BE69692-DF01-40AF-A282-3C380C291D1A}">
      <dgm:prSet/>
      <dgm:spPr/>
      <dgm:t>
        <a:bodyPr/>
        <a:lstStyle/>
        <a:p>
          <a:endParaRPr lang="en-US"/>
        </a:p>
      </dgm:t>
    </dgm:pt>
    <dgm:pt modelId="{BA601E75-FD9A-4922-B407-14F6E7F1234B}" type="sibTrans" cxnId="{2BE69692-DF01-40AF-A282-3C380C291D1A}">
      <dgm:prSet/>
      <dgm:spPr/>
      <dgm:t>
        <a:bodyPr/>
        <a:lstStyle/>
        <a:p>
          <a:endParaRPr lang="en-US"/>
        </a:p>
      </dgm:t>
    </dgm:pt>
    <dgm:pt modelId="{B0B9EF06-01BC-447E-9E14-F8A4CC5598E3}" type="pres">
      <dgm:prSet presAssocID="{C0631117-959C-4B9C-85F5-B8430FEA259A}" presName="outerComposite" presStyleCnt="0">
        <dgm:presLayoutVars>
          <dgm:chMax val="5"/>
          <dgm:dir/>
          <dgm:resizeHandles val="exact"/>
        </dgm:presLayoutVars>
      </dgm:prSet>
      <dgm:spPr/>
    </dgm:pt>
    <dgm:pt modelId="{A7EEE367-6A58-4C88-BD39-7E74C0BC39DD}" type="pres">
      <dgm:prSet presAssocID="{C0631117-959C-4B9C-85F5-B8430FEA259A}" presName="dummyMaxCanvas" presStyleCnt="0">
        <dgm:presLayoutVars/>
      </dgm:prSet>
      <dgm:spPr/>
    </dgm:pt>
    <dgm:pt modelId="{F812FF9F-6622-4293-88D9-F1FAD66C7392}" type="pres">
      <dgm:prSet presAssocID="{C0631117-959C-4B9C-85F5-B8430FEA259A}" presName="TwoNodes_1" presStyleLbl="node1" presStyleIdx="0" presStyleCnt="2">
        <dgm:presLayoutVars>
          <dgm:bulletEnabled val="1"/>
        </dgm:presLayoutVars>
      </dgm:prSet>
      <dgm:spPr/>
    </dgm:pt>
    <dgm:pt modelId="{7BB7944D-BDAD-457C-BE5F-94F294801AB8}" type="pres">
      <dgm:prSet presAssocID="{C0631117-959C-4B9C-85F5-B8430FEA259A}" presName="TwoNodes_2" presStyleLbl="node1" presStyleIdx="1" presStyleCnt="2">
        <dgm:presLayoutVars>
          <dgm:bulletEnabled val="1"/>
        </dgm:presLayoutVars>
      </dgm:prSet>
      <dgm:spPr/>
    </dgm:pt>
    <dgm:pt modelId="{84CA03B4-A1FF-44F6-B011-215F771FC367}" type="pres">
      <dgm:prSet presAssocID="{C0631117-959C-4B9C-85F5-B8430FEA259A}" presName="TwoConn_1-2" presStyleLbl="fgAccFollowNode1" presStyleIdx="0" presStyleCnt="1">
        <dgm:presLayoutVars>
          <dgm:bulletEnabled val="1"/>
        </dgm:presLayoutVars>
      </dgm:prSet>
      <dgm:spPr/>
    </dgm:pt>
    <dgm:pt modelId="{64BB4105-4B38-437D-800B-FCD0E2EBF24C}" type="pres">
      <dgm:prSet presAssocID="{C0631117-959C-4B9C-85F5-B8430FEA259A}" presName="TwoNodes_1_text" presStyleLbl="node1" presStyleIdx="1" presStyleCnt="2">
        <dgm:presLayoutVars>
          <dgm:bulletEnabled val="1"/>
        </dgm:presLayoutVars>
      </dgm:prSet>
      <dgm:spPr/>
    </dgm:pt>
    <dgm:pt modelId="{437A007A-DC17-440E-91FD-68C5B1EC3F38}" type="pres">
      <dgm:prSet presAssocID="{C0631117-959C-4B9C-85F5-B8430FEA259A}" presName="TwoNodes_2_text" presStyleLbl="node1" presStyleIdx="1" presStyleCnt="2">
        <dgm:presLayoutVars>
          <dgm:bulletEnabled val="1"/>
        </dgm:presLayoutVars>
      </dgm:prSet>
      <dgm:spPr/>
    </dgm:pt>
  </dgm:ptLst>
  <dgm:cxnLst>
    <dgm:cxn modelId="{17828400-050D-4E59-91A7-112BAFDFE629}" type="presOf" srcId="{778A5BAF-2F25-4A70-8285-9AE418561FD0}" destId="{F812FF9F-6622-4293-88D9-F1FAD66C7392}" srcOrd="0" destOrd="0" presId="urn:microsoft.com/office/officeart/2005/8/layout/vProcess5"/>
    <dgm:cxn modelId="{0AD84604-2DA9-4A8E-86F9-41CA547DE563}" type="presOf" srcId="{A3694A1C-6DF4-4F3B-A710-A2E1AF0B8529}" destId="{84CA03B4-A1FF-44F6-B011-215F771FC367}" srcOrd="0" destOrd="0" presId="urn:microsoft.com/office/officeart/2005/8/layout/vProcess5"/>
    <dgm:cxn modelId="{19CEC809-8614-4ED5-9251-77505EE1DE78}" type="presOf" srcId="{C0631117-959C-4B9C-85F5-B8430FEA259A}" destId="{B0B9EF06-01BC-447E-9E14-F8A4CC5598E3}" srcOrd="0" destOrd="0" presId="urn:microsoft.com/office/officeart/2005/8/layout/vProcess5"/>
    <dgm:cxn modelId="{02913453-EB9D-4819-AB72-0E42A7F2D414}" srcId="{C0631117-959C-4B9C-85F5-B8430FEA259A}" destId="{778A5BAF-2F25-4A70-8285-9AE418561FD0}" srcOrd="0" destOrd="0" parTransId="{7FA078FA-8388-4DB1-B8A5-0438681DC7CA}" sibTransId="{A3694A1C-6DF4-4F3B-A710-A2E1AF0B8529}"/>
    <dgm:cxn modelId="{2BE69692-DF01-40AF-A282-3C380C291D1A}" srcId="{C0631117-959C-4B9C-85F5-B8430FEA259A}" destId="{2FD91871-BB85-40AF-85A2-BE1F21998CD0}" srcOrd="1" destOrd="0" parTransId="{02757A43-C7B1-4D04-8762-308E7BF290B8}" sibTransId="{BA601E75-FD9A-4922-B407-14F6E7F1234B}"/>
    <dgm:cxn modelId="{45F87EBC-B522-4EB1-B02B-5F7A25277468}" type="presOf" srcId="{2FD91871-BB85-40AF-85A2-BE1F21998CD0}" destId="{7BB7944D-BDAD-457C-BE5F-94F294801AB8}" srcOrd="0" destOrd="0" presId="urn:microsoft.com/office/officeart/2005/8/layout/vProcess5"/>
    <dgm:cxn modelId="{47E47DC0-A506-43AD-B35A-5F832A79DC32}" type="presOf" srcId="{2FD91871-BB85-40AF-85A2-BE1F21998CD0}" destId="{437A007A-DC17-440E-91FD-68C5B1EC3F38}" srcOrd="1" destOrd="0" presId="urn:microsoft.com/office/officeart/2005/8/layout/vProcess5"/>
    <dgm:cxn modelId="{16A68FEA-283D-4DF8-A884-3C39F8AE071B}" type="presOf" srcId="{778A5BAF-2F25-4A70-8285-9AE418561FD0}" destId="{64BB4105-4B38-437D-800B-FCD0E2EBF24C}" srcOrd="1" destOrd="0" presId="urn:microsoft.com/office/officeart/2005/8/layout/vProcess5"/>
    <dgm:cxn modelId="{64D56F21-D01D-4A66-B108-CB3B26392FCF}" type="presParOf" srcId="{B0B9EF06-01BC-447E-9E14-F8A4CC5598E3}" destId="{A7EEE367-6A58-4C88-BD39-7E74C0BC39DD}" srcOrd="0" destOrd="0" presId="urn:microsoft.com/office/officeart/2005/8/layout/vProcess5"/>
    <dgm:cxn modelId="{D431D809-D568-4472-8BEE-D7344CBFFAD3}" type="presParOf" srcId="{B0B9EF06-01BC-447E-9E14-F8A4CC5598E3}" destId="{F812FF9F-6622-4293-88D9-F1FAD66C7392}" srcOrd="1" destOrd="0" presId="urn:microsoft.com/office/officeart/2005/8/layout/vProcess5"/>
    <dgm:cxn modelId="{8FE92276-A426-4841-8EA4-30C21D219CEA}" type="presParOf" srcId="{B0B9EF06-01BC-447E-9E14-F8A4CC5598E3}" destId="{7BB7944D-BDAD-457C-BE5F-94F294801AB8}" srcOrd="2" destOrd="0" presId="urn:microsoft.com/office/officeart/2005/8/layout/vProcess5"/>
    <dgm:cxn modelId="{B7ECB0A2-C2F8-4B78-8AE9-8AAF56F93AE7}" type="presParOf" srcId="{B0B9EF06-01BC-447E-9E14-F8A4CC5598E3}" destId="{84CA03B4-A1FF-44F6-B011-215F771FC367}" srcOrd="3" destOrd="0" presId="urn:microsoft.com/office/officeart/2005/8/layout/vProcess5"/>
    <dgm:cxn modelId="{9F947C26-FD3E-4391-A1B7-CAB4B663FBB1}" type="presParOf" srcId="{B0B9EF06-01BC-447E-9E14-F8A4CC5598E3}" destId="{64BB4105-4B38-437D-800B-FCD0E2EBF24C}" srcOrd="4" destOrd="0" presId="urn:microsoft.com/office/officeart/2005/8/layout/vProcess5"/>
    <dgm:cxn modelId="{B6FEC4F3-0712-4A93-AC3F-8F30242321F0}" type="presParOf" srcId="{B0B9EF06-01BC-447E-9E14-F8A4CC5598E3}" destId="{437A007A-DC17-440E-91FD-68C5B1EC3F38}"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71AF48-1C2C-4BB1-B467-8930247262F9}"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7C816980-034D-403C-968F-11247062953E}">
      <dgm:prSet/>
      <dgm:spPr/>
      <dgm:t>
        <a:bodyPr/>
        <a:lstStyle/>
        <a:p>
          <a:r>
            <a:rPr lang="fr-CA"/>
            <a:t>Course à l’innovation</a:t>
          </a:r>
          <a:endParaRPr lang="en-US"/>
        </a:p>
      </dgm:t>
    </dgm:pt>
    <dgm:pt modelId="{541EAC82-570D-462B-B5FD-1C6CBE9CD697}" type="parTrans" cxnId="{A64312A7-2118-49AA-8D3A-FBC7642014BD}">
      <dgm:prSet/>
      <dgm:spPr/>
      <dgm:t>
        <a:bodyPr/>
        <a:lstStyle/>
        <a:p>
          <a:endParaRPr lang="en-US"/>
        </a:p>
      </dgm:t>
    </dgm:pt>
    <dgm:pt modelId="{722182A9-4250-44CD-9FEB-751A0C050B9E}" type="sibTrans" cxnId="{A64312A7-2118-49AA-8D3A-FBC7642014BD}">
      <dgm:prSet/>
      <dgm:spPr/>
      <dgm:t>
        <a:bodyPr/>
        <a:lstStyle/>
        <a:p>
          <a:endParaRPr lang="en-US"/>
        </a:p>
      </dgm:t>
    </dgm:pt>
    <dgm:pt modelId="{A318ADC8-BCDE-4A08-9FE0-E0BE303516C6}">
      <dgm:prSet/>
      <dgm:spPr/>
      <dgm:t>
        <a:bodyPr/>
        <a:lstStyle/>
        <a:p>
          <a:r>
            <a:rPr lang="fr-CA"/>
            <a:t>Intelligence artificielle</a:t>
          </a:r>
          <a:endParaRPr lang="en-US"/>
        </a:p>
      </dgm:t>
    </dgm:pt>
    <dgm:pt modelId="{9605012B-192B-4C50-9442-32345603BF23}" type="parTrans" cxnId="{78EB7A4D-BA4B-4349-9250-64E623400C8E}">
      <dgm:prSet/>
      <dgm:spPr/>
      <dgm:t>
        <a:bodyPr/>
        <a:lstStyle/>
        <a:p>
          <a:endParaRPr lang="en-US"/>
        </a:p>
      </dgm:t>
    </dgm:pt>
    <dgm:pt modelId="{4DAB8AAC-CE06-4EEA-A7D1-F21E2DF645D5}" type="sibTrans" cxnId="{78EB7A4D-BA4B-4349-9250-64E623400C8E}">
      <dgm:prSet/>
      <dgm:spPr/>
      <dgm:t>
        <a:bodyPr/>
        <a:lstStyle/>
        <a:p>
          <a:endParaRPr lang="en-US"/>
        </a:p>
      </dgm:t>
    </dgm:pt>
    <dgm:pt modelId="{FA57D129-64B4-411D-B3E6-1BA94C8577D2}">
      <dgm:prSet/>
      <dgm:spPr/>
      <dgm:t>
        <a:bodyPr/>
        <a:lstStyle/>
        <a:p>
          <a:r>
            <a:rPr lang="fr-CA"/>
            <a:t>Informatique quantique</a:t>
          </a:r>
          <a:endParaRPr lang="en-US"/>
        </a:p>
      </dgm:t>
    </dgm:pt>
    <dgm:pt modelId="{1288842C-A692-4761-9E4D-638A4A9F75B0}" type="parTrans" cxnId="{AC545259-D317-42CC-AD25-E7B6B11B1086}">
      <dgm:prSet/>
      <dgm:spPr/>
      <dgm:t>
        <a:bodyPr/>
        <a:lstStyle/>
        <a:p>
          <a:endParaRPr lang="en-US"/>
        </a:p>
      </dgm:t>
    </dgm:pt>
    <dgm:pt modelId="{082FE229-2069-478F-A69C-F850F0D8193B}" type="sibTrans" cxnId="{AC545259-D317-42CC-AD25-E7B6B11B1086}">
      <dgm:prSet/>
      <dgm:spPr/>
      <dgm:t>
        <a:bodyPr/>
        <a:lstStyle/>
        <a:p>
          <a:endParaRPr lang="en-US"/>
        </a:p>
      </dgm:t>
    </dgm:pt>
    <dgm:pt modelId="{C001D0DC-7D7C-4557-835C-15738BF8062F}">
      <dgm:prSet/>
      <dgm:spPr/>
      <dgm:t>
        <a:bodyPr/>
        <a:lstStyle/>
        <a:p>
          <a:r>
            <a:rPr lang="fr-CA"/>
            <a:t>Risques géopolitiques</a:t>
          </a:r>
          <a:endParaRPr lang="en-US"/>
        </a:p>
      </dgm:t>
    </dgm:pt>
    <dgm:pt modelId="{DABFDBC9-F568-4CD4-BFE8-37B209825D97}" type="parTrans" cxnId="{39646447-908E-4622-B35F-5666617BAFA3}">
      <dgm:prSet/>
      <dgm:spPr/>
      <dgm:t>
        <a:bodyPr/>
        <a:lstStyle/>
        <a:p>
          <a:endParaRPr lang="en-US"/>
        </a:p>
      </dgm:t>
    </dgm:pt>
    <dgm:pt modelId="{E0272231-3F27-4880-990B-F442DFA3E618}" type="sibTrans" cxnId="{39646447-908E-4622-B35F-5666617BAFA3}">
      <dgm:prSet/>
      <dgm:spPr/>
      <dgm:t>
        <a:bodyPr/>
        <a:lstStyle/>
        <a:p>
          <a:endParaRPr lang="en-US"/>
        </a:p>
      </dgm:t>
    </dgm:pt>
    <dgm:pt modelId="{12FE5360-6725-4D8D-B054-1088E4A2E521}">
      <dgm:prSet/>
      <dgm:spPr/>
      <dgm:t>
        <a:bodyPr/>
        <a:lstStyle/>
        <a:p>
          <a:r>
            <a:rPr lang="fr-CA"/>
            <a:t>Invasion de l’Ukraine</a:t>
          </a:r>
          <a:endParaRPr lang="en-US"/>
        </a:p>
      </dgm:t>
    </dgm:pt>
    <dgm:pt modelId="{BAB116F1-CBCC-48B0-847C-B2C7CAD90AF0}" type="parTrans" cxnId="{3FD3068F-559A-4AB3-9CD5-854E53C6BA6F}">
      <dgm:prSet/>
      <dgm:spPr/>
      <dgm:t>
        <a:bodyPr/>
        <a:lstStyle/>
        <a:p>
          <a:endParaRPr lang="en-US"/>
        </a:p>
      </dgm:t>
    </dgm:pt>
    <dgm:pt modelId="{0BF9E633-A01E-4BED-9341-96997DADB55F}" type="sibTrans" cxnId="{3FD3068F-559A-4AB3-9CD5-854E53C6BA6F}">
      <dgm:prSet/>
      <dgm:spPr/>
      <dgm:t>
        <a:bodyPr/>
        <a:lstStyle/>
        <a:p>
          <a:endParaRPr lang="en-US"/>
        </a:p>
      </dgm:t>
    </dgm:pt>
    <dgm:pt modelId="{363F55A0-5998-43E5-946B-70C9546253A9}">
      <dgm:prSet/>
      <dgm:spPr/>
      <dgm:t>
        <a:bodyPr/>
        <a:lstStyle/>
        <a:p>
          <a:r>
            <a:rPr lang="fr-CA"/>
            <a:t>Risques économiques</a:t>
          </a:r>
          <a:endParaRPr lang="en-US"/>
        </a:p>
      </dgm:t>
    </dgm:pt>
    <dgm:pt modelId="{AAD585EE-1DF4-4333-9E2B-0E97A07FB680}" type="parTrans" cxnId="{F70680FE-ADF1-49B3-9F19-698E41DCF433}">
      <dgm:prSet/>
      <dgm:spPr/>
      <dgm:t>
        <a:bodyPr/>
        <a:lstStyle/>
        <a:p>
          <a:endParaRPr lang="en-US"/>
        </a:p>
      </dgm:t>
    </dgm:pt>
    <dgm:pt modelId="{341BCFD6-E4FB-48C4-AA6F-38A8F97B03A4}" type="sibTrans" cxnId="{F70680FE-ADF1-49B3-9F19-698E41DCF433}">
      <dgm:prSet/>
      <dgm:spPr/>
      <dgm:t>
        <a:bodyPr/>
        <a:lstStyle/>
        <a:p>
          <a:endParaRPr lang="en-US"/>
        </a:p>
      </dgm:t>
    </dgm:pt>
    <dgm:pt modelId="{2F4F557B-9A29-4454-9022-627B1B68DA90}">
      <dgm:prSet/>
      <dgm:spPr/>
      <dgm:t>
        <a:bodyPr/>
        <a:lstStyle/>
        <a:p>
          <a:r>
            <a:rPr lang="fr-CA"/>
            <a:t>Concentration monopolistique</a:t>
          </a:r>
          <a:endParaRPr lang="en-US"/>
        </a:p>
      </dgm:t>
    </dgm:pt>
    <dgm:pt modelId="{8BCCC453-4525-48F0-800A-BA2B28F3C357}" type="parTrans" cxnId="{C76E3114-0A64-47F2-B1B9-B2AA6964A06D}">
      <dgm:prSet/>
      <dgm:spPr/>
      <dgm:t>
        <a:bodyPr/>
        <a:lstStyle/>
        <a:p>
          <a:endParaRPr lang="en-US"/>
        </a:p>
      </dgm:t>
    </dgm:pt>
    <dgm:pt modelId="{1C5F6071-E62B-4500-8291-DAB9B0DE76F1}" type="sibTrans" cxnId="{C76E3114-0A64-47F2-B1B9-B2AA6964A06D}">
      <dgm:prSet/>
      <dgm:spPr/>
      <dgm:t>
        <a:bodyPr/>
        <a:lstStyle/>
        <a:p>
          <a:endParaRPr lang="en-US"/>
        </a:p>
      </dgm:t>
    </dgm:pt>
    <dgm:pt modelId="{A4F34A7D-B053-4F98-A57F-FD47A64B813D}">
      <dgm:prSet/>
      <dgm:spPr/>
      <dgm:t>
        <a:bodyPr/>
        <a:lstStyle/>
        <a:p>
          <a:r>
            <a:rPr lang="fr-CA"/>
            <a:t>Grande démission</a:t>
          </a:r>
          <a:endParaRPr lang="en-US"/>
        </a:p>
      </dgm:t>
    </dgm:pt>
    <dgm:pt modelId="{084A2E1C-96A6-40A8-AA64-BA321B76A692}" type="parTrans" cxnId="{F7749D86-8321-405F-AA5D-5998FBF3E4F2}">
      <dgm:prSet/>
      <dgm:spPr/>
      <dgm:t>
        <a:bodyPr/>
        <a:lstStyle/>
        <a:p>
          <a:endParaRPr lang="en-US"/>
        </a:p>
      </dgm:t>
    </dgm:pt>
    <dgm:pt modelId="{224E8085-2769-4689-AAB1-891DE2D48E04}" type="sibTrans" cxnId="{F7749D86-8321-405F-AA5D-5998FBF3E4F2}">
      <dgm:prSet/>
      <dgm:spPr/>
      <dgm:t>
        <a:bodyPr/>
        <a:lstStyle/>
        <a:p>
          <a:endParaRPr lang="en-US"/>
        </a:p>
      </dgm:t>
    </dgm:pt>
    <dgm:pt modelId="{9B2DBDD9-2DC0-4BB3-95CB-17BC06EC5BC9}">
      <dgm:prSet/>
      <dgm:spPr/>
      <dgm:t>
        <a:bodyPr/>
        <a:lstStyle/>
        <a:p>
          <a:r>
            <a:rPr lang="fr-CA"/>
            <a:t>Réserves des banques centrales</a:t>
          </a:r>
          <a:endParaRPr lang="en-US"/>
        </a:p>
      </dgm:t>
    </dgm:pt>
    <dgm:pt modelId="{2AFB9BD1-00CF-4056-899F-B581838EDCC6}" type="parTrans" cxnId="{2E45E3DC-778F-4455-8DFD-D9314545CDE9}">
      <dgm:prSet/>
      <dgm:spPr/>
      <dgm:t>
        <a:bodyPr/>
        <a:lstStyle/>
        <a:p>
          <a:endParaRPr lang="en-US"/>
        </a:p>
      </dgm:t>
    </dgm:pt>
    <dgm:pt modelId="{79CC9B6C-4649-410C-8331-3ED410A6770E}" type="sibTrans" cxnId="{2E45E3DC-778F-4455-8DFD-D9314545CDE9}">
      <dgm:prSet/>
      <dgm:spPr/>
      <dgm:t>
        <a:bodyPr/>
        <a:lstStyle/>
        <a:p>
          <a:endParaRPr lang="en-US"/>
        </a:p>
      </dgm:t>
    </dgm:pt>
    <dgm:pt modelId="{43D37AD5-7635-4B27-BF59-C25067355046}">
      <dgm:prSet/>
      <dgm:spPr/>
      <dgm:t>
        <a:bodyPr/>
        <a:lstStyle/>
        <a:p>
          <a:r>
            <a:rPr lang="fr-CA"/>
            <a:t>Nouveaux risques</a:t>
          </a:r>
          <a:endParaRPr lang="en-US"/>
        </a:p>
      </dgm:t>
    </dgm:pt>
    <dgm:pt modelId="{B63B7DBE-A702-4A44-9F1F-964892C60A11}" type="parTrans" cxnId="{C676EE41-03C3-4263-A2C3-D3804000538B}">
      <dgm:prSet/>
      <dgm:spPr/>
      <dgm:t>
        <a:bodyPr/>
        <a:lstStyle/>
        <a:p>
          <a:endParaRPr lang="en-US"/>
        </a:p>
      </dgm:t>
    </dgm:pt>
    <dgm:pt modelId="{AA64E50B-CF4C-4359-B9D4-AF4924EB8BDF}" type="sibTrans" cxnId="{C676EE41-03C3-4263-A2C3-D3804000538B}">
      <dgm:prSet/>
      <dgm:spPr/>
      <dgm:t>
        <a:bodyPr/>
        <a:lstStyle/>
        <a:p>
          <a:endParaRPr lang="en-US"/>
        </a:p>
      </dgm:t>
    </dgm:pt>
    <dgm:pt modelId="{F015EE55-0496-43FB-91F2-F83D781D7BAB}">
      <dgm:prSet/>
      <dgm:spPr/>
      <dgm:t>
        <a:bodyPr/>
        <a:lstStyle/>
        <a:p>
          <a:r>
            <a:rPr lang="fr-CA"/>
            <a:t>Risques de pandémie</a:t>
          </a:r>
          <a:endParaRPr lang="en-US"/>
        </a:p>
      </dgm:t>
    </dgm:pt>
    <dgm:pt modelId="{DD34C5FA-2D37-4A64-89F3-25B52FA61CEC}" type="parTrans" cxnId="{2D9CC5D0-4C87-477E-A4E1-605C264AEB3C}">
      <dgm:prSet/>
      <dgm:spPr/>
      <dgm:t>
        <a:bodyPr/>
        <a:lstStyle/>
        <a:p>
          <a:endParaRPr lang="en-US"/>
        </a:p>
      </dgm:t>
    </dgm:pt>
    <dgm:pt modelId="{82F17C98-867C-4F53-BD4E-BF27B068E861}" type="sibTrans" cxnId="{2D9CC5D0-4C87-477E-A4E1-605C264AEB3C}">
      <dgm:prSet/>
      <dgm:spPr/>
      <dgm:t>
        <a:bodyPr/>
        <a:lstStyle/>
        <a:p>
          <a:endParaRPr lang="en-US"/>
        </a:p>
      </dgm:t>
    </dgm:pt>
    <dgm:pt modelId="{7409B6C8-8E63-454A-B64C-4D2FE53D8EC9}">
      <dgm:prSet/>
      <dgm:spPr/>
      <dgm:t>
        <a:bodyPr/>
        <a:lstStyle/>
        <a:p>
          <a:r>
            <a:rPr lang="fr-CA"/>
            <a:t>Changements climatiques</a:t>
          </a:r>
          <a:endParaRPr lang="en-US"/>
        </a:p>
      </dgm:t>
    </dgm:pt>
    <dgm:pt modelId="{0E7A860D-6074-4C7C-BEDE-E910BFA6180B}" type="parTrans" cxnId="{026D344F-B3E4-4E35-996B-D9862FC1C9B2}">
      <dgm:prSet/>
      <dgm:spPr/>
      <dgm:t>
        <a:bodyPr/>
        <a:lstStyle/>
        <a:p>
          <a:endParaRPr lang="en-US"/>
        </a:p>
      </dgm:t>
    </dgm:pt>
    <dgm:pt modelId="{C564BE1C-3568-4CFB-8DD2-5D3A7AF245F9}" type="sibTrans" cxnId="{026D344F-B3E4-4E35-996B-D9862FC1C9B2}">
      <dgm:prSet/>
      <dgm:spPr/>
      <dgm:t>
        <a:bodyPr/>
        <a:lstStyle/>
        <a:p>
          <a:endParaRPr lang="en-US"/>
        </a:p>
      </dgm:t>
    </dgm:pt>
    <dgm:pt modelId="{DED2C341-B151-44E2-A390-8EB4A6A002F3}" type="pres">
      <dgm:prSet presAssocID="{1271AF48-1C2C-4BB1-B467-8930247262F9}" presName="Name0" presStyleCnt="0">
        <dgm:presLayoutVars>
          <dgm:dir/>
          <dgm:animLvl val="lvl"/>
          <dgm:resizeHandles val="exact"/>
        </dgm:presLayoutVars>
      </dgm:prSet>
      <dgm:spPr/>
    </dgm:pt>
    <dgm:pt modelId="{B38D8DB0-EBC9-4DB5-8AD0-A9A1591D32D7}" type="pres">
      <dgm:prSet presAssocID="{7C816980-034D-403C-968F-11247062953E}" presName="composite" presStyleCnt="0"/>
      <dgm:spPr/>
    </dgm:pt>
    <dgm:pt modelId="{5798D2E2-13CD-4DF9-B657-BB8064131E04}" type="pres">
      <dgm:prSet presAssocID="{7C816980-034D-403C-968F-11247062953E}" presName="parTx" presStyleLbl="alignNode1" presStyleIdx="0" presStyleCnt="4">
        <dgm:presLayoutVars>
          <dgm:chMax val="0"/>
          <dgm:chPref val="0"/>
          <dgm:bulletEnabled val="1"/>
        </dgm:presLayoutVars>
      </dgm:prSet>
      <dgm:spPr/>
    </dgm:pt>
    <dgm:pt modelId="{5F4622BE-6F51-486D-95F3-EF729183A3D5}" type="pres">
      <dgm:prSet presAssocID="{7C816980-034D-403C-968F-11247062953E}" presName="desTx" presStyleLbl="alignAccFollowNode1" presStyleIdx="0" presStyleCnt="4">
        <dgm:presLayoutVars>
          <dgm:bulletEnabled val="1"/>
        </dgm:presLayoutVars>
      </dgm:prSet>
      <dgm:spPr/>
    </dgm:pt>
    <dgm:pt modelId="{24805AD7-46A7-43C3-ADEC-59FA28BE37E3}" type="pres">
      <dgm:prSet presAssocID="{722182A9-4250-44CD-9FEB-751A0C050B9E}" presName="space" presStyleCnt="0"/>
      <dgm:spPr/>
    </dgm:pt>
    <dgm:pt modelId="{6E8FA041-59CB-47B7-89C2-55688A5EE46A}" type="pres">
      <dgm:prSet presAssocID="{C001D0DC-7D7C-4557-835C-15738BF8062F}" presName="composite" presStyleCnt="0"/>
      <dgm:spPr/>
    </dgm:pt>
    <dgm:pt modelId="{61D805CF-055C-4B96-BE5C-3FB43A57E61A}" type="pres">
      <dgm:prSet presAssocID="{C001D0DC-7D7C-4557-835C-15738BF8062F}" presName="parTx" presStyleLbl="alignNode1" presStyleIdx="1" presStyleCnt="4">
        <dgm:presLayoutVars>
          <dgm:chMax val="0"/>
          <dgm:chPref val="0"/>
          <dgm:bulletEnabled val="1"/>
        </dgm:presLayoutVars>
      </dgm:prSet>
      <dgm:spPr/>
    </dgm:pt>
    <dgm:pt modelId="{FB75E50B-D40D-4FAA-BA69-BAB500E2745B}" type="pres">
      <dgm:prSet presAssocID="{C001D0DC-7D7C-4557-835C-15738BF8062F}" presName="desTx" presStyleLbl="alignAccFollowNode1" presStyleIdx="1" presStyleCnt="4">
        <dgm:presLayoutVars>
          <dgm:bulletEnabled val="1"/>
        </dgm:presLayoutVars>
      </dgm:prSet>
      <dgm:spPr/>
    </dgm:pt>
    <dgm:pt modelId="{998339F1-258B-4C98-B0D3-70D5CD2D2163}" type="pres">
      <dgm:prSet presAssocID="{E0272231-3F27-4880-990B-F442DFA3E618}" presName="space" presStyleCnt="0"/>
      <dgm:spPr/>
    </dgm:pt>
    <dgm:pt modelId="{53D2509A-BCA2-46DB-9D14-F3D79A28A550}" type="pres">
      <dgm:prSet presAssocID="{363F55A0-5998-43E5-946B-70C9546253A9}" presName="composite" presStyleCnt="0"/>
      <dgm:spPr/>
    </dgm:pt>
    <dgm:pt modelId="{B48ABC45-26C0-4595-83E1-C88660217C46}" type="pres">
      <dgm:prSet presAssocID="{363F55A0-5998-43E5-946B-70C9546253A9}" presName="parTx" presStyleLbl="alignNode1" presStyleIdx="2" presStyleCnt="4">
        <dgm:presLayoutVars>
          <dgm:chMax val="0"/>
          <dgm:chPref val="0"/>
          <dgm:bulletEnabled val="1"/>
        </dgm:presLayoutVars>
      </dgm:prSet>
      <dgm:spPr/>
    </dgm:pt>
    <dgm:pt modelId="{A8B93E42-A76C-4945-9269-BC58366241CF}" type="pres">
      <dgm:prSet presAssocID="{363F55A0-5998-43E5-946B-70C9546253A9}" presName="desTx" presStyleLbl="alignAccFollowNode1" presStyleIdx="2" presStyleCnt="4">
        <dgm:presLayoutVars>
          <dgm:bulletEnabled val="1"/>
        </dgm:presLayoutVars>
      </dgm:prSet>
      <dgm:spPr/>
    </dgm:pt>
    <dgm:pt modelId="{512868C8-3A65-4CF6-AF5C-A8ECEC55203A}" type="pres">
      <dgm:prSet presAssocID="{341BCFD6-E4FB-48C4-AA6F-38A8F97B03A4}" presName="space" presStyleCnt="0"/>
      <dgm:spPr/>
    </dgm:pt>
    <dgm:pt modelId="{D70775D5-227C-45DF-B9F0-6C1964E4F16F}" type="pres">
      <dgm:prSet presAssocID="{43D37AD5-7635-4B27-BF59-C25067355046}" presName="composite" presStyleCnt="0"/>
      <dgm:spPr/>
    </dgm:pt>
    <dgm:pt modelId="{CF971937-FBD7-4E81-9FA3-4E006C65C030}" type="pres">
      <dgm:prSet presAssocID="{43D37AD5-7635-4B27-BF59-C25067355046}" presName="parTx" presStyleLbl="alignNode1" presStyleIdx="3" presStyleCnt="4">
        <dgm:presLayoutVars>
          <dgm:chMax val="0"/>
          <dgm:chPref val="0"/>
          <dgm:bulletEnabled val="1"/>
        </dgm:presLayoutVars>
      </dgm:prSet>
      <dgm:spPr/>
    </dgm:pt>
    <dgm:pt modelId="{7EE1B939-5D5E-4CE9-BD25-199C92BC3F2C}" type="pres">
      <dgm:prSet presAssocID="{43D37AD5-7635-4B27-BF59-C25067355046}" presName="desTx" presStyleLbl="alignAccFollowNode1" presStyleIdx="3" presStyleCnt="4">
        <dgm:presLayoutVars>
          <dgm:bulletEnabled val="1"/>
        </dgm:presLayoutVars>
      </dgm:prSet>
      <dgm:spPr/>
    </dgm:pt>
  </dgm:ptLst>
  <dgm:cxnLst>
    <dgm:cxn modelId="{A8571E0F-A88A-4BA3-BEF0-1247C7E9643C}" type="presOf" srcId="{9B2DBDD9-2DC0-4BB3-95CB-17BC06EC5BC9}" destId="{A8B93E42-A76C-4945-9269-BC58366241CF}" srcOrd="0" destOrd="2" presId="urn:microsoft.com/office/officeart/2005/8/layout/hList1"/>
    <dgm:cxn modelId="{1B4D640F-2E07-4828-BAC3-94779CA84914}" type="presOf" srcId="{43D37AD5-7635-4B27-BF59-C25067355046}" destId="{CF971937-FBD7-4E81-9FA3-4E006C65C030}" srcOrd="0" destOrd="0" presId="urn:microsoft.com/office/officeart/2005/8/layout/hList1"/>
    <dgm:cxn modelId="{C76E3114-0A64-47F2-B1B9-B2AA6964A06D}" srcId="{363F55A0-5998-43E5-946B-70C9546253A9}" destId="{2F4F557B-9A29-4454-9022-627B1B68DA90}" srcOrd="0" destOrd="0" parTransId="{8BCCC453-4525-48F0-800A-BA2B28F3C357}" sibTransId="{1C5F6071-E62B-4500-8291-DAB9B0DE76F1}"/>
    <dgm:cxn modelId="{1ADAA92A-2A77-4C1C-8AEA-D5A354A07B0F}" type="presOf" srcId="{A4F34A7D-B053-4F98-A57F-FD47A64B813D}" destId="{A8B93E42-A76C-4945-9269-BC58366241CF}" srcOrd="0" destOrd="1" presId="urn:microsoft.com/office/officeart/2005/8/layout/hList1"/>
    <dgm:cxn modelId="{250AEC2C-8684-40DD-A96B-E104F9753BC5}" type="presOf" srcId="{12FE5360-6725-4D8D-B054-1088E4A2E521}" destId="{FB75E50B-D40D-4FAA-BA69-BAB500E2745B}" srcOrd="0" destOrd="0" presId="urn:microsoft.com/office/officeart/2005/8/layout/hList1"/>
    <dgm:cxn modelId="{B71E0838-E15A-4C06-9AC0-2220C6F61B27}" type="presOf" srcId="{7C816980-034D-403C-968F-11247062953E}" destId="{5798D2E2-13CD-4DF9-B657-BB8064131E04}" srcOrd="0" destOrd="0" presId="urn:microsoft.com/office/officeart/2005/8/layout/hList1"/>
    <dgm:cxn modelId="{C676EE41-03C3-4263-A2C3-D3804000538B}" srcId="{1271AF48-1C2C-4BB1-B467-8930247262F9}" destId="{43D37AD5-7635-4B27-BF59-C25067355046}" srcOrd="3" destOrd="0" parTransId="{B63B7DBE-A702-4A44-9F1F-964892C60A11}" sibTransId="{AA64E50B-CF4C-4359-B9D4-AF4924EB8BDF}"/>
    <dgm:cxn modelId="{39646447-908E-4622-B35F-5666617BAFA3}" srcId="{1271AF48-1C2C-4BB1-B467-8930247262F9}" destId="{C001D0DC-7D7C-4557-835C-15738BF8062F}" srcOrd="1" destOrd="0" parTransId="{DABFDBC9-F568-4CD4-BFE8-37B209825D97}" sibTransId="{E0272231-3F27-4880-990B-F442DFA3E618}"/>
    <dgm:cxn modelId="{75E83D4A-DC2B-41A3-908F-64176E83A74D}" type="presOf" srcId="{F015EE55-0496-43FB-91F2-F83D781D7BAB}" destId="{7EE1B939-5D5E-4CE9-BD25-199C92BC3F2C}" srcOrd="0" destOrd="0" presId="urn:microsoft.com/office/officeart/2005/8/layout/hList1"/>
    <dgm:cxn modelId="{78EB7A4D-BA4B-4349-9250-64E623400C8E}" srcId="{7C816980-034D-403C-968F-11247062953E}" destId="{A318ADC8-BCDE-4A08-9FE0-E0BE303516C6}" srcOrd="0" destOrd="0" parTransId="{9605012B-192B-4C50-9442-32345603BF23}" sibTransId="{4DAB8AAC-CE06-4EEA-A7D1-F21E2DF645D5}"/>
    <dgm:cxn modelId="{026D344F-B3E4-4E35-996B-D9862FC1C9B2}" srcId="{43D37AD5-7635-4B27-BF59-C25067355046}" destId="{7409B6C8-8E63-454A-B64C-4D2FE53D8EC9}" srcOrd="1" destOrd="0" parTransId="{0E7A860D-6074-4C7C-BEDE-E910BFA6180B}" sibTransId="{C564BE1C-3568-4CFB-8DD2-5D3A7AF245F9}"/>
    <dgm:cxn modelId="{AC545259-D317-42CC-AD25-E7B6B11B1086}" srcId="{7C816980-034D-403C-968F-11247062953E}" destId="{FA57D129-64B4-411D-B3E6-1BA94C8577D2}" srcOrd="1" destOrd="0" parTransId="{1288842C-A692-4761-9E4D-638A4A9F75B0}" sibTransId="{082FE229-2069-478F-A69C-F850F0D8193B}"/>
    <dgm:cxn modelId="{11C07A85-4A7D-48D4-91CA-2F3B250BABDD}" type="presOf" srcId="{7409B6C8-8E63-454A-B64C-4D2FE53D8EC9}" destId="{7EE1B939-5D5E-4CE9-BD25-199C92BC3F2C}" srcOrd="0" destOrd="1" presId="urn:microsoft.com/office/officeart/2005/8/layout/hList1"/>
    <dgm:cxn modelId="{F7749D86-8321-405F-AA5D-5998FBF3E4F2}" srcId="{363F55A0-5998-43E5-946B-70C9546253A9}" destId="{A4F34A7D-B053-4F98-A57F-FD47A64B813D}" srcOrd="1" destOrd="0" parTransId="{084A2E1C-96A6-40A8-AA64-BA321B76A692}" sibTransId="{224E8085-2769-4689-AAB1-891DE2D48E04}"/>
    <dgm:cxn modelId="{60D92F8C-F6B6-4942-AB94-F2823A936F9D}" type="presOf" srcId="{FA57D129-64B4-411D-B3E6-1BA94C8577D2}" destId="{5F4622BE-6F51-486D-95F3-EF729183A3D5}" srcOrd="0" destOrd="1" presId="urn:microsoft.com/office/officeart/2005/8/layout/hList1"/>
    <dgm:cxn modelId="{3FD3068F-559A-4AB3-9CD5-854E53C6BA6F}" srcId="{C001D0DC-7D7C-4557-835C-15738BF8062F}" destId="{12FE5360-6725-4D8D-B054-1088E4A2E521}" srcOrd="0" destOrd="0" parTransId="{BAB116F1-CBCC-48B0-847C-B2C7CAD90AF0}" sibTransId="{0BF9E633-A01E-4BED-9341-96997DADB55F}"/>
    <dgm:cxn modelId="{A64312A7-2118-49AA-8D3A-FBC7642014BD}" srcId="{1271AF48-1C2C-4BB1-B467-8930247262F9}" destId="{7C816980-034D-403C-968F-11247062953E}" srcOrd="0" destOrd="0" parTransId="{541EAC82-570D-462B-B5FD-1C6CBE9CD697}" sibTransId="{722182A9-4250-44CD-9FEB-751A0C050B9E}"/>
    <dgm:cxn modelId="{E0B5A8AA-5376-4A02-A419-745824F924D3}" type="presOf" srcId="{1271AF48-1C2C-4BB1-B467-8930247262F9}" destId="{DED2C341-B151-44E2-A390-8EB4A6A002F3}" srcOrd="0" destOrd="0" presId="urn:microsoft.com/office/officeart/2005/8/layout/hList1"/>
    <dgm:cxn modelId="{914DA4CA-38DB-4F77-8664-308A488E92A0}" type="presOf" srcId="{C001D0DC-7D7C-4557-835C-15738BF8062F}" destId="{61D805CF-055C-4B96-BE5C-3FB43A57E61A}" srcOrd="0" destOrd="0" presId="urn:microsoft.com/office/officeart/2005/8/layout/hList1"/>
    <dgm:cxn modelId="{2D9CC5D0-4C87-477E-A4E1-605C264AEB3C}" srcId="{43D37AD5-7635-4B27-BF59-C25067355046}" destId="{F015EE55-0496-43FB-91F2-F83D781D7BAB}" srcOrd="0" destOrd="0" parTransId="{DD34C5FA-2D37-4A64-89F3-25B52FA61CEC}" sibTransId="{82F17C98-867C-4F53-BD4E-BF27B068E861}"/>
    <dgm:cxn modelId="{2E45E3DC-778F-4455-8DFD-D9314545CDE9}" srcId="{363F55A0-5998-43E5-946B-70C9546253A9}" destId="{9B2DBDD9-2DC0-4BB3-95CB-17BC06EC5BC9}" srcOrd="2" destOrd="0" parTransId="{2AFB9BD1-00CF-4056-899F-B581838EDCC6}" sibTransId="{79CC9B6C-4649-410C-8331-3ED410A6770E}"/>
    <dgm:cxn modelId="{858447EA-3854-4BDD-A0A3-BBBA4CC71825}" type="presOf" srcId="{2F4F557B-9A29-4454-9022-627B1B68DA90}" destId="{A8B93E42-A76C-4945-9269-BC58366241CF}" srcOrd="0" destOrd="0" presId="urn:microsoft.com/office/officeart/2005/8/layout/hList1"/>
    <dgm:cxn modelId="{BC6D2BF4-F52C-4D6B-8A53-57F941E0B49E}" type="presOf" srcId="{363F55A0-5998-43E5-946B-70C9546253A9}" destId="{B48ABC45-26C0-4595-83E1-C88660217C46}" srcOrd="0" destOrd="0" presId="urn:microsoft.com/office/officeart/2005/8/layout/hList1"/>
    <dgm:cxn modelId="{F70680FE-ADF1-49B3-9F19-698E41DCF433}" srcId="{1271AF48-1C2C-4BB1-B467-8930247262F9}" destId="{363F55A0-5998-43E5-946B-70C9546253A9}" srcOrd="2" destOrd="0" parTransId="{AAD585EE-1DF4-4333-9E2B-0E97A07FB680}" sibTransId="{341BCFD6-E4FB-48C4-AA6F-38A8F97B03A4}"/>
    <dgm:cxn modelId="{C20842FF-72AA-4198-BD20-88E970E50340}" type="presOf" srcId="{A318ADC8-BCDE-4A08-9FE0-E0BE303516C6}" destId="{5F4622BE-6F51-486D-95F3-EF729183A3D5}" srcOrd="0" destOrd="0" presId="urn:microsoft.com/office/officeart/2005/8/layout/hList1"/>
    <dgm:cxn modelId="{A3535A3B-61AD-4D6D-A9FE-34260F3BED80}" type="presParOf" srcId="{DED2C341-B151-44E2-A390-8EB4A6A002F3}" destId="{B38D8DB0-EBC9-4DB5-8AD0-A9A1591D32D7}" srcOrd="0" destOrd="0" presId="urn:microsoft.com/office/officeart/2005/8/layout/hList1"/>
    <dgm:cxn modelId="{049019D0-76DD-4B74-90B7-10345D95616C}" type="presParOf" srcId="{B38D8DB0-EBC9-4DB5-8AD0-A9A1591D32D7}" destId="{5798D2E2-13CD-4DF9-B657-BB8064131E04}" srcOrd="0" destOrd="0" presId="urn:microsoft.com/office/officeart/2005/8/layout/hList1"/>
    <dgm:cxn modelId="{FB85C950-33CD-4F27-B311-63910166B987}" type="presParOf" srcId="{B38D8DB0-EBC9-4DB5-8AD0-A9A1591D32D7}" destId="{5F4622BE-6F51-486D-95F3-EF729183A3D5}" srcOrd="1" destOrd="0" presId="urn:microsoft.com/office/officeart/2005/8/layout/hList1"/>
    <dgm:cxn modelId="{A158E848-11D4-4046-84CE-BF5870D6A53D}" type="presParOf" srcId="{DED2C341-B151-44E2-A390-8EB4A6A002F3}" destId="{24805AD7-46A7-43C3-ADEC-59FA28BE37E3}" srcOrd="1" destOrd="0" presId="urn:microsoft.com/office/officeart/2005/8/layout/hList1"/>
    <dgm:cxn modelId="{9BA33B18-1230-4AA4-B41C-50187ECA3B7E}" type="presParOf" srcId="{DED2C341-B151-44E2-A390-8EB4A6A002F3}" destId="{6E8FA041-59CB-47B7-89C2-55688A5EE46A}" srcOrd="2" destOrd="0" presId="urn:microsoft.com/office/officeart/2005/8/layout/hList1"/>
    <dgm:cxn modelId="{B675757A-1523-47D7-85A2-B77B15C402DB}" type="presParOf" srcId="{6E8FA041-59CB-47B7-89C2-55688A5EE46A}" destId="{61D805CF-055C-4B96-BE5C-3FB43A57E61A}" srcOrd="0" destOrd="0" presId="urn:microsoft.com/office/officeart/2005/8/layout/hList1"/>
    <dgm:cxn modelId="{F11CF169-70C0-4886-8816-A5BD02B522B1}" type="presParOf" srcId="{6E8FA041-59CB-47B7-89C2-55688A5EE46A}" destId="{FB75E50B-D40D-4FAA-BA69-BAB500E2745B}" srcOrd="1" destOrd="0" presId="urn:microsoft.com/office/officeart/2005/8/layout/hList1"/>
    <dgm:cxn modelId="{68751093-9D65-4B98-9095-59F66CC0CAD8}" type="presParOf" srcId="{DED2C341-B151-44E2-A390-8EB4A6A002F3}" destId="{998339F1-258B-4C98-B0D3-70D5CD2D2163}" srcOrd="3" destOrd="0" presId="urn:microsoft.com/office/officeart/2005/8/layout/hList1"/>
    <dgm:cxn modelId="{B6D57832-EECC-4320-9205-0F8C37307E96}" type="presParOf" srcId="{DED2C341-B151-44E2-A390-8EB4A6A002F3}" destId="{53D2509A-BCA2-46DB-9D14-F3D79A28A550}" srcOrd="4" destOrd="0" presId="urn:microsoft.com/office/officeart/2005/8/layout/hList1"/>
    <dgm:cxn modelId="{75F61DF3-25F6-41B2-A7BA-996198659B48}" type="presParOf" srcId="{53D2509A-BCA2-46DB-9D14-F3D79A28A550}" destId="{B48ABC45-26C0-4595-83E1-C88660217C46}" srcOrd="0" destOrd="0" presId="urn:microsoft.com/office/officeart/2005/8/layout/hList1"/>
    <dgm:cxn modelId="{7356D12C-FF09-44DC-8529-8382301080DA}" type="presParOf" srcId="{53D2509A-BCA2-46DB-9D14-F3D79A28A550}" destId="{A8B93E42-A76C-4945-9269-BC58366241CF}" srcOrd="1" destOrd="0" presId="urn:microsoft.com/office/officeart/2005/8/layout/hList1"/>
    <dgm:cxn modelId="{22AD33EA-E66C-4272-81E6-DBD2E3F2BE30}" type="presParOf" srcId="{DED2C341-B151-44E2-A390-8EB4A6A002F3}" destId="{512868C8-3A65-4CF6-AF5C-A8ECEC55203A}" srcOrd="5" destOrd="0" presId="urn:microsoft.com/office/officeart/2005/8/layout/hList1"/>
    <dgm:cxn modelId="{3F5CCAC4-2F02-421A-99AA-93ED915C752D}" type="presParOf" srcId="{DED2C341-B151-44E2-A390-8EB4A6A002F3}" destId="{D70775D5-227C-45DF-B9F0-6C1964E4F16F}" srcOrd="6" destOrd="0" presId="urn:microsoft.com/office/officeart/2005/8/layout/hList1"/>
    <dgm:cxn modelId="{8F0064BE-E20B-4AF6-B9A8-5755C7D751AB}" type="presParOf" srcId="{D70775D5-227C-45DF-B9F0-6C1964E4F16F}" destId="{CF971937-FBD7-4E81-9FA3-4E006C65C030}" srcOrd="0" destOrd="0" presId="urn:microsoft.com/office/officeart/2005/8/layout/hList1"/>
    <dgm:cxn modelId="{87E9CFEF-FAC0-422F-9F83-98B725E2FA54}" type="presParOf" srcId="{D70775D5-227C-45DF-B9F0-6C1964E4F16F}" destId="{7EE1B939-5D5E-4CE9-BD25-199C92BC3F2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2FF9F-6622-4293-88D9-F1FAD66C7392}">
      <dsp:nvSpPr>
        <dsp:cNvPr id="0" name=""/>
        <dsp:cNvSpPr/>
      </dsp:nvSpPr>
      <dsp:spPr>
        <a:xfrm>
          <a:off x="0" y="0"/>
          <a:ext cx="8808720" cy="150050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FR" sz="2200" kern="1200"/>
            <a:t>Les semi-conducteurs sont indispensables à la fabrication de voitures, de téléphones intelligents ou même d’équipements médicaux.</a:t>
          </a:r>
          <a:endParaRPr lang="en-US" sz="2200" kern="1200"/>
        </a:p>
      </dsp:txBody>
      <dsp:txXfrm>
        <a:off x="43948" y="43948"/>
        <a:ext cx="7257833" cy="1412607"/>
      </dsp:txXfrm>
    </dsp:sp>
    <dsp:sp modelId="{7BB7944D-BDAD-457C-BE5F-94F294801AB8}">
      <dsp:nvSpPr>
        <dsp:cNvPr id="0" name=""/>
        <dsp:cNvSpPr/>
      </dsp:nvSpPr>
      <dsp:spPr>
        <a:xfrm>
          <a:off x="1554479" y="1833948"/>
          <a:ext cx="8808720" cy="150050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FR" sz="2200" kern="1200"/>
            <a:t>C’est une ressource dont la chaîne d’approvisionnement est importante et qui est elle-même importante pour de nombreuses autres chaînes de valeur.</a:t>
          </a:r>
          <a:endParaRPr lang="en-US" sz="2200" kern="1200"/>
        </a:p>
      </dsp:txBody>
      <dsp:txXfrm>
        <a:off x="1598427" y="1877896"/>
        <a:ext cx="6191016" cy="1412607"/>
      </dsp:txXfrm>
    </dsp:sp>
    <dsp:sp modelId="{84CA03B4-A1FF-44F6-B011-215F771FC367}">
      <dsp:nvSpPr>
        <dsp:cNvPr id="0" name=""/>
        <dsp:cNvSpPr/>
      </dsp:nvSpPr>
      <dsp:spPr>
        <a:xfrm>
          <a:off x="7833392" y="1179562"/>
          <a:ext cx="975327" cy="975327"/>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052841" y="1179562"/>
        <a:ext cx="536429" cy="7339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8D2E2-13CD-4DF9-B657-BB8064131E04}">
      <dsp:nvSpPr>
        <dsp:cNvPr id="0" name=""/>
        <dsp:cNvSpPr/>
      </dsp:nvSpPr>
      <dsp:spPr>
        <a:xfrm>
          <a:off x="3896" y="29182"/>
          <a:ext cx="2342852" cy="71142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CA" sz="2000" kern="1200"/>
            <a:t>Course à l’innovation</a:t>
          </a:r>
          <a:endParaRPr lang="en-US" sz="2000" kern="1200"/>
        </a:p>
      </dsp:txBody>
      <dsp:txXfrm>
        <a:off x="3896" y="29182"/>
        <a:ext cx="2342852" cy="711427"/>
      </dsp:txXfrm>
    </dsp:sp>
    <dsp:sp modelId="{5F4622BE-6F51-486D-95F3-EF729183A3D5}">
      <dsp:nvSpPr>
        <dsp:cNvPr id="0" name=""/>
        <dsp:cNvSpPr/>
      </dsp:nvSpPr>
      <dsp:spPr>
        <a:xfrm>
          <a:off x="3896" y="740610"/>
          <a:ext cx="2342852" cy="231866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fr-CA" sz="2000" kern="1200"/>
            <a:t>Intelligence artificielle</a:t>
          </a:r>
          <a:endParaRPr lang="en-US" sz="2000" kern="1200"/>
        </a:p>
        <a:p>
          <a:pPr marL="228600" lvl="1" indent="-228600" algn="l" defTabSz="889000">
            <a:lnSpc>
              <a:spcPct val="90000"/>
            </a:lnSpc>
            <a:spcBef>
              <a:spcPct val="0"/>
            </a:spcBef>
            <a:spcAft>
              <a:spcPct val="15000"/>
            </a:spcAft>
            <a:buChar char="•"/>
          </a:pPr>
          <a:r>
            <a:rPr lang="fr-CA" sz="2000" kern="1200"/>
            <a:t>Informatique quantique</a:t>
          </a:r>
          <a:endParaRPr lang="en-US" sz="2000" kern="1200"/>
        </a:p>
      </dsp:txBody>
      <dsp:txXfrm>
        <a:off x="3896" y="740610"/>
        <a:ext cx="2342852" cy="2318667"/>
      </dsp:txXfrm>
    </dsp:sp>
    <dsp:sp modelId="{61D805CF-055C-4B96-BE5C-3FB43A57E61A}">
      <dsp:nvSpPr>
        <dsp:cNvPr id="0" name=""/>
        <dsp:cNvSpPr/>
      </dsp:nvSpPr>
      <dsp:spPr>
        <a:xfrm>
          <a:off x="2674747" y="29182"/>
          <a:ext cx="2342852" cy="71142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CA" sz="2000" kern="1200"/>
            <a:t>Risques géopolitiques</a:t>
          </a:r>
          <a:endParaRPr lang="en-US" sz="2000" kern="1200"/>
        </a:p>
      </dsp:txBody>
      <dsp:txXfrm>
        <a:off x="2674747" y="29182"/>
        <a:ext cx="2342852" cy="711427"/>
      </dsp:txXfrm>
    </dsp:sp>
    <dsp:sp modelId="{FB75E50B-D40D-4FAA-BA69-BAB500E2745B}">
      <dsp:nvSpPr>
        <dsp:cNvPr id="0" name=""/>
        <dsp:cNvSpPr/>
      </dsp:nvSpPr>
      <dsp:spPr>
        <a:xfrm>
          <a:off x="2674747" y="740610"/>
          <a:ext cx="2342852" cy="231866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fr-CA" sz="2000" kern="1200"/>
            <a:t>Invasion de l’Ukraine</a:t>
          </a:r>
          <a:endParaRPr lang="en-US" sz="2000" kern="1200"/>
        </a:p>
      </dsp:txBody>
      <dsp:txXfrm>
        <a:off x="2674747" y="740610"/>
        <a:ext cx="2342852" cy="2318667"/>
      </dsp:txXfrm>
    </dsp:sp>
    <dsp:sp modelId="{B48ABC45-26C0-4595-83E1-C88660217C46}">
      <dsp:nvSpPr>
        <dsp:cNvPr id="0" name=""/>
        <dsp:cNvSpPr/>
      </dsp:nvSpPr>
      <dsp:spPr>
        <a:xfrm>
          <a:off x="5345599" y="29182"/>
          <a:ext cx="2342852" cy="71142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CA" sz="2000" kern="1200"/>
            <a:t>Risques économiques</a:t>
          </a:r>
          <a:endParaRPr lang="en-US" sz="2000" kern="1200"/>
        </a:p>
      </dsp:txBody>
      <dsp:txXfrm>
        <a:off x="5345599" y="29182"/>
        <a:ext cx="2342852" cy="711427"/>
      </dsp:txXfrm>
    </dsp:sp>
    <dsp:sp modelId="{A8B93E42-A76C-4945-9269-BC58366241CF}">
      <dsp:nvSpPr>
        <dsp:cNvPr id="0" name=""/>
        <dsp:cNvSpPr/>
      </dsp:nvSpPr>
      <dsp:spPr>
        <a:xfrm>
          <a:off x="5345599" y="740610"/>
          <a:ext cx="2342852" cy="231866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fr-CA" sz="2000" kern="1200"/>
            <a:t>Concentration monopolistique</a:t>
          </a:r>
          <a:endParaRPr lang="en-US" sz="2000" kern="1200"/>
        </a:p>
        <a:p>
          <a:pPr marL="228600" lvl="1" indent="-228600" algn="l" defTabSz="889000">
            <a:lnSpc>
              <a:spcPct val="90000"/>
            </a:lnSpc>
            <a:spcBef>
              <a:spcPct val="0"/>
            </a:spcBef>
            <a:spcAft>
              <a:spcPct val="15000"/>
            </a:spcAft>
            <a:buChar char="•"/>
          </a:pPr>
          <a:r>
            <a:rPr lang="fr-CA" sz="2000" kern="1200"/>
            <a:t>Grande démission</a:t>
          </a:r>
          <a:endParaRPr lang="en-US" sz="2000" kern="1200"/>
        </a:p>
        <a:p>
          <a:pPr marL="228600" lvl="1" indent="-228600" algn="l" defTabSz="889000">
            <a:lnSpc>
              <a:spcPct val="90000"/>
            </a:lnSpc>
            <a:spcBef>
              <a:spcPct val="0"/>
            </a:spcBef>
            <a:spcAft>
              <a:spcPct val="15000"/>
            </a:spcAft>
            <a:buChar char="•"/>
          </a:pPr>
          <a:r>
            <a:rPr lang="fr-CA" sz="2000" kern="1200"/>
            <a:t>Réserves des banques centrales</a:t>
          </a:r>
          <a:endParaRPr lang="en-US" sz="2000" kern="1200"/>
        </a:p>
      </dsp:txBody>
      <dsp:txXfrm>
        <a:off x="5345599" y="740610"/>
        <a:ext cx="2342852" cy="2318667"/>
      </dsp:txXfrm>
    </dsp:sp>
    <dsp:sp modelId="{CF971937-FBD7-4E81-9FA3-4E006C65C030}">
      <dsp:nvSpPr>
        <dsp:cNvPr id="0" name=""/>
        <dsp:cNvSpPr/>
      </dsp:nvSpPr>
      <dsp:spPr>
        <a:xfrm>
          <a:off x="8016451" y="29182"/>
          <a:ext cx="2342852" cy="71142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CA" sz="2000" kern="1200"/>
            <a:t>Nouveaux risques</a:t>
          </a:r>
          <a:endParaRPr lang="en-US" sz="2000" kern="1200"/>
        </a:p>
      </dsp:txBody>
      <dsp:txXfrm>
        <a:off x="8016451" y="29182"/>
        <a:ext cx="2342852" cy="711427"/>
      </dsp:txXfrm>
    </dsp:sp>
    <dsp:sp modelId="{7EE1B939-5D5E-4CE9-BD25-199C92BC3F2C}">
      <dsp:nvSpPr>
        <dsp:cNvPr id="0" name=""/>
        <dsp:cNvSpPr/>
      </dsp:nvSpPr>
      <dsp:spPr>
        <a:xfrm>
          <a:off x="8016451" y="740610"/>
          <a:ext cx="2342852" cy="231866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fr-CA" sz="2000" kern="1200"/>
            <a:t>Risques de pandémie</a:t>
          </a:r>
          <a:endParaRPr lang="en-US" sz="2000" kern="1200"/>
        </a:p>
        <a:p>
          <a:pPr marL="228600" lvl="1" indent="-228600" algn="l" defTabSz="889000">
            <a:lnSpc>
              <a:spcPct val="90000"/>
            </a:lnSpc>
            <a:spcBef>
              <a:spcPct val="0"/>
            </a:spcBef>
            <a:spcAft>
              <a:spcPct val="15000"/>
            </a:spcAft>
            <a:buChar char="•"/>
          </a:pPr>
          <a:r>
            <a:rPr lang="fr-CA" sz="2000" kern="1200"/>
            <a:t>Changements climatiques</a:t>
          </a:r>
          <a:endParaRPr lang="en-US" sz="2000" kern="1200"/>
        </a:p>
      </dsp:txBody>
      <dsp:txXfrm>
        <a:off x="8016451" y="740610"/>
        <a:ext cx="2342852" cy="231866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dirty="0"/>
              <a:t>Click to edit Master title style</a:t>
            </a:r>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0D4E46AA-1EC0-4433-9956-E798E94A6FB7}" type="datetimeFigureOut">
              <a:rPr lang="en-US" smtClean="0"/>
              <a:t>3/14/2023</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908323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0D4E46AA-1EC0-4433-9956-E798E94A6FB7}" type="datetimeFigureOut">
              <a:rPr lang="en-US" smtClean="0"/>
              <a:t>3/14/2023</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838092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D4E46AA-1EC0-4433-9956-E798E94A6FB7}" type="datetimeFigureOut">
              <a:rPr lang="en-US" smtClean="0"/>
              <a:t>3/14/2023</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4250524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0D4E46AA-1EC0-4433-9956-E798E94A6FB7}" type="datetimeFigureOut">
              <a:rPr lang="en-US" smtClean="0"/>
              <a:t>3/14/2023</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537297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0D4E46AA-1EC0-4433-9956-E798E94A6FB7}" type="datetimeFigureOut">
              <a:rPr lang="en-US" smtClean="0"/>
              <a:t>3/14/2023</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122934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0D4E46AA-1EC0-4433-9956-E798E94A6FB7}" type="datetimeFigureOut">
              <a:rPr lang="en-US" smtClean="0"/>
              <a:t>3/14/2023</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044372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0D4E46AA-1EC0-4433-9956-E798E94A6FB7}" type="datetimeFigureOut">
              <a:rPr lang="en-US" smtClean="0"/>
              <a:t>3/14/2023</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4291009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0D4E46AA-1EC0-4433-9956-E798E94A6FB7}" type="datetimeFigureOut">
              <a:rPr lang="en-US" smtClean="0"/>
              <a:t>3/14/2023</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2128759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D4E46AA-1EC0-4433-9956-E798E94A6FB7}" type="datetimeFigureOut">
              <a:rPr lang="en-US" smtClean="0"/>
              <a:t>3/14/2023</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420044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0D4E46AA-1EC0-4433-9956-E798E94A6FB7}" type="datetimeFigureOut">
              <a:rPr lang="en-US" smtClean="0"/>
              <a:t>3/14/2023</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1453314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0D4E46AA-1EC0-4433-9956-E798E94A6FB7}" type="datetimeFigureOut">
              <a:rPr lang="en-US" smtClean="0"/>
              <a:t>3/14/2023</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38C08-47C7-4847-B0BE-B9D8DEEB3D1B}" type="slidenum">
              <a:rPr lang="en-US" smtClean="0"/>
              <a:t>‹#›</a:t>
            </a:fld>
            <a:endParaRPr lang="en-US"/>
          </a:p>
        </p:txBody>
      </p:sp>
    </p:spTree>
    <p:extLst>
      <p:ext uri="{BB962C8B-B14F-4D97-AF65-F5344CB8AC3E}">
        <p14:creationId xmlns:p14="http://schemas.microsoft.com/office/powerpoint/2010/main" val="3107109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0"/>
            <a:ext cx="10363200" cy="131444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853369"/>
            <a:ext cx="10363200" cy="30884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0D4E46AA-1EC0-4433-9956-E798E94A6FB7}" type="datetimeFigureOut">
              <a:rPr lang="en-US" smtClean="0"/>
              <a:pPr/>
              <a:t>3/14/2023</a:t>
            </a:fld>
            <a:endParaRPr lang="en-US" dirty="0"/>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38C08-47C7-4847-B0BE-B9D8DEEB3D1B}" type="slidenum">
              <a:rPr lang="en-US" smtClean="0"/>
              <a:pPr/>
              <a:t>‹#›</a:t>
            </a:fld>
            <a:endParaRPr lang="en-US" dirty="0"/>
          </a:p>
        </p:txBody>
      </p:sp>
      <p:cxnSp>
        <p:nvCxnSpPr>
          <p:cNvPr id="7" name="Straight Connector 6">
            <a:extLst>
              <a:ext uri="{FF2B5EF4-FFF2-40B4-BE49-F238E27FC236}">
                <a16:creationId xmlns:a16="http://schemas.microsoft.com/office/drawing/2014/main" id="{F209B62C-3402-4623-9A7C-AA048B56F8C3}"/>
              </a:ext>
            </a:extLst>
          </p:cNvPr>
          <p:cNvCxnSpPr>
            <a:cxnSpLocks/>
          </p:cNvCxnSpPr>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05025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40" r:id="rId7"/>
    <p:sldLayoutId id="2147483741" r:id="rId8"/>
    <p:sldLayoutId id="2147483742" r:id="rId9"/>
    <p:sldLayoutId id="2147483743" r:id="rId10"/>
    <p:sldLayoutId id="2147483745"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274320" indent="0" algn="l" defTabSz="914400" rtl="0" eaLnBrk="1" latinLnBrk="0" hangingPunct="1">
        <a:lnSpc>
          <a:spcPct val="120000"/>
        </a:lnSpc>
        <a:spcBef>
          <a:spcPts val="500"/>
        </a:spcBef>
        <a:buSzPct val="87000"/>
        <a:buFontTx/>
        <a:buNone/>
        <a:defRPr sz="1800"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594360" indent="0" algn="l" defTabSz="914400" rtl="0" eaLnBrk="1" latinLnBrk="0" hangingPunct="1">
        <a:lnSpc>
          <a:spcPct val="120000"/>
        </a:lnSpc>
        <a:spcBef>
          <a:spcPts val="500"/>
        </a:spcBef>
        <a:buSzPct val="87000"/>
        <a:buFontTx/>
        <a:buNone/>
        <a:defRPr sz="1400"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doi.org/10.54932/NJYX4623" TargetMode="External"/><Relationship Id="rId2" Type="http://schemas.openxmlformats.org/officeDocument/2006/relationships/hyperlink" Target="https://doi.org/10.54932/OVLS2389" TargetMode="External"/><Relationship Id="rId1" Type="http://schemas.openxmlformats.org/officeDocument/2006/relationships/slideLayout" Target="../slideLayouts/slideLayout2.xml"/><Relationship Id="rId5" Type="http://schemas.openxmlformats.org/officeDocument/2006/relationships/hyperlink" Target="https://www.piie.com/sites/default/files/2022-10/pb22-13.pdf" TargetMode="External"/><Relationship Id="rId4" Type="http://schemas.openxmlformats.org/officeDocument/2006/relationships/hyperlink" Target="https://doi.org/10.54932/DMIK1689"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CFD1D2CD-954D-4C4D-B505-05EAD159B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62A9D2-8DB0-B887-BEA8-276B70D39A9A}"/>
              </a:ext>
            </a:extLst>
          </p:cNvPr>
          <p:cNvSpPr>
            <a:spLocks noGrp="1"/>
          </p:cNvSpPr>
          <p:nvPr>
            <p:ph type="ctrTitle"/>
          </p:nvPr>
        </p:nvSpPr>
        <p:spPr>
          <a:xfrm>
            <a:off x="912629" y="1371600"/>
            <a:ext cx="4543494" cy="2696866"/>
          </a:xfrm>
        </p:spPr>
        <p:txBody>
          <a:bodyPr>
            <a:normAutofit fontScale="90000"/>
          </a:bodyPr>
          <a:lstStyle/>
          <a:p>
            <a:pPr>
              <a:lnSpc>
                <a:spcPct val="90000"/>
              </a:lnSpc>
            </a:pPr>
            <a:r>
              <a:rPr lang="fr-CA" sz="3700"/>
              <a:t>Chaînes d’approvisionnement d’une ressource critique: les microprocesseurs et le US CHIPS Act</a:t>
            </a:r>
            <a:endParaRPr lang="en-US" sz="3700"/>
          </a:p>
        </p:txBody>
      </p:sp>
      <p:sp>
        <p:nvSpPr>
          <p:cNvPr id="3" name="Subtitle 2">
            <a:extLst>
              <a:ext uri="{FF2B5EF4-FFF2-40B4-BE49-F238E27FC236}">
                <a16:creationId xmlns:a16="http://schemas.microsoft.com/office/drawing/2014/main" id="{5E84809A-AD4B-01F9-22AF-7F505BCCD74D}"/>
              </a:ext>
            </a:extLst>
          </p:cNvPr>
          <p:cNvSpPr>
            <a:spLocks noGrp="1"/>
          </p:cNvSpPr>
          <p:nvPr>
            <p:ph type="subTitle" idx="1"/>
          </p:nvPr>
        </p:nvSpPr>
        <p:spPr>
          <a:xfrm>
            <a:off x="912629" y="4584879"/>
            <a:ext cx="4359459" cy="1287887"/>
          </a:xfrm>
        </p:spPr>
        <p:txBody>
          <a:bodyPr>
            <a:normAutofit/>
          </a:bodyPr>
          <a:lstStyle/>
          <a:p>
            <a:pPr>
              <a:lnSpc>
                <a:spcPct val="120000"/>
              </a:lnSpc>
            </a:pPr>
            <a:r>
              <a:rPr lang="fr-CA" sz="1100"/>
              <a:t>Thierry Warin, PhD</a:t>
            </a:r>
          </a:p>
          <a:p>
            <a:pPr>
              <a:lnSpc>
                <a:spcPct val="120000"/>
              </a:lnSpc>
            </a:pPr>
            <a:r>
              <a:rPr lang="fr-CA" sz="1100"/>
              <a:t>Professeur de Science des données pour les Affaires internationales</a:t>
            </a:r>
          </a:p>
          <a:p>
            <a:pPr>
              <a:lnSpc>
                <a:spcPct val="120000"/>
              </a:lnSpc>
            </a:pPr>
            <a:r>
              <a:rPr lang="fr-CA" sz="1100"/>
              <a:t>HEC Montréal et CIRANO</a:t>
            </a:r>
            <a:endParaRPr lang="en-US" sz="1100"/>
          </a:p>
        </p:txBody>
      </p:sp>
      <p:cxnSp>
        <p:nvCxnSpPr>
          <p:cNvPr id="29" name="Straight Connector 28">
            <a:extLst>
              <a:ext uri="{FF2B5EF4-FFF2-40B4-BE49-F238E27FC236}">
                <a16:creationId xmlns:a16="http://schemas.microsoft.com/office/drawing/2014/main" id="{D132AEA7-A24A-45A9-BF8F-D0AFF34DF6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183A3FB-7469-7CB7-7034-FD0241693561}"/>
              </a:ext>
            </a:extLst>
          </p:cNvPr>
          <p:cNvPicPr>
            <a:picLocks noChangeAspect="1"/>
          </p:cNvPicPr>
          <p:nvPr/>
        </p:nvPicPr>
        <p:blipFill rotWithShape="1">
          <a:blip r:embed="rId2"/>
          <a:srcRect l="23306" r="27235" b="2"/>
          <a:stretch/>
        </p:blipFill>
        <p:spPr>
          <a:xfrm>
            <a:off x="6515100" y="10"/>
            <a:ext cx="5676900" cy="6857990"/>
          </a:xfrm>
          <a:prstGeom prst="rect">
            <a:avLst/>
          </a:prstGeom>
        </p:spPr>
      </p:pic>
    </p:spTree>
    <p:extLst>
      <p:ext uri="{BB962C8B-B14F-4D97-AF65-F5344CB8AC3E}">
        <p14:creationId xmlns:p14="http://schemas.microsoft.com/office/powerpoint/2010/main" val="3171047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F40373-E96E-3B9B-AB62-3EBDB2556289}"/>
              </a:ext>
            </a:extLst>
          </p:cNvPr>
          <p:cNvPicPr>
            <a:picLocks noChangeAspect="1"/>
          </p:cNvPicPr>
          <p:nvPr/>
        </p:nvPicPr>
        <p:blipFill>
          <a:blip r:embed="rId2"/>
          <a:stretch>
            <a:fillRect/>
          </a:stretch>
        </p:blipFill>
        <p:spPr>
          <a:xfrm>
            <a:off x="1724663" y="1771091"/>
            <a:ext cx="8742674" cy="3315818"/>
          </a:xfrm>
          <a:prstGeom prst="rect">
            <a:avLst/>
          </a:prstGeom>
        </p:spPr>
      </p:pic>
    </p:spTree>
    <p:extLst>
      <p:ext uri="{BB962C8B-B14F-4D97-AF65-F5344CB8AC3E}">
        <p14:creationId xmlns:p14="http://schemas.microsoft.com/office/powerpoint/2010/main" val="2216856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975562-984D-C4C1-3406-DCB196E32157}"/>
              </a:ext>
            </a:extLst>
          </p:cNvPr>
          <p:cNvPicPr>
            <a:picLocks noChangeAspect="1"/>
          </p:cNvPicPr>
          <p:nvPr/>
        </p:nvPicPr>
        <p:blipFill>
          <a:blip r:embed="rId2"/>
          <a:stretch>
            <a:fillRect/>
          </a:stretch>
        </p:blipFill>
        <p:spPr>
          <a:xfrm>
            <a:off x="2990987" y="148371"/>
            <a:ext cx="6210026" cy="6561257"/>
          </a:xfrm>
          <a:prstGeom prst="rect">
            <a:avLst/>
          </a:prstGeom>
        </p:spPr>
      </p:pic>
    </p:spTree>
    <p:extLst>
      <p:ext uri="{BB962C8B-B14F-4D97-AF65-F5344CB8AC3E}">
        <p14:creationId xmlns:p14="http://schemas.microsoft.com/office/powerpoint/2010/main" val="1171442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EFD944-C6FB-7736-CB1C-539EA3F546D3}"/>
              </a:ext>
            </a:extLst>
          </p:cNvPr>
          <p:cNvPicPr>
            <a:picLocks noChangeAspect="1"/>
          </p:cNvPicPr>
          <p:nvPr/>
        </p:nvPicPr>
        <p:blipFill>
          <a:blip r:embed="rId2"/>
          <a:stretch>
            <a:fillRect/>
          </a:stretch>
        </p:blipFill>
        <p:spPr>
          <a:xfrm>
            <a:off x="6344487" y="1197752"/>
            <a:ext cx="5610690" cy="3841316"/>
          </a:xfrm>
          <a:prstGeom prst="rect">
            <a:avLst/>
          </a:prstGeom>
        </p:spPr>
      </p:pic>
      <p:pic>
        <p:nvPicPr>
          <p:cNvPr id="7" name="Picture 6">
            <a:extLst>
              <a:ext uri="{FF2B5EF4-FFF2-40B4-BE49-F238E27FC236}">
                <a16:creationId xmlns:a16="http://schemas.microsoft.com/office/drawing/2014/main" id="{7253FDAF-6F81-7677-FCF9-95D59088EF06}"/>
              </a:ext>
            </a:extLst>
          </p:cNvPr>
          <p:cNvPicPr>
            <a:picLocks noChangeAspect="1"/>
          </p:cNvPicPr>
          <p:nvPr/>
        </p:nvPicPr>
        <p:blipFill>
          <a:blip r:embed="rId3"/>
          <a:stretch>
            <a:fillRect/>
          </a:stretch>
        </p:blipFill>
        <p:spPr>
          <a:xfrm>
            <a:off x="749940" y="1276212"/>
            <a:ext cx="4272483" cy="4493059"/>
          </a:xfrm>
          <a:prstGeom prst="rect">
            <a:avLst/>
          </a:prstGeom>
        </p:spPr>
      </p:pic>
    </p:spTree>
    <p:extLst>
      <p:ext uri="{BB962C8B-B14F-4D97-AF65-F5344CB8AC3E}">
        <p14:creationId xmlns:p14="http://schemas.microsoft.com/office/powerpoint/2010/main" val="2603694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A45D2E-1D79-F6BB-C6B3-F7D1C81C76FE}"/>
              </a:ext>
            </a:extLst>
          </p:cNvPr>
          <p:cNvPicPr>
            <a:picLocks noChangeAspect="1"/>
          </p:cNvPicPr>
          <p:nvPr/>
        </p:nvPicPr>
        <p:blipFill>
          <a:blip r:embed="rId2"/>
          <a:stretch>
            <a:fillRect/>
          </a:stretch>
        </p:blipFill>
        <p:spPr>
          <a:xfrm>
            <a:off x="2510763" y="968962"/>
            <a:ext cx="7170474" cy="4920076"/>
          </a:xfrm>
          <a:prstGeom prst="rect">
            <a:avLst/>
          </a:prstGeom>
        </p:spPr>
      </p:pic>
    </p:spTree>
    <p:extLst>
      <p:ext uri="{BB962C8B-B14F-4D97-AF65-F5344CB8AC3E}">
        <p14:creationId xmlns:p14="http://schemas.microsoft.com/office/powerpoint/2010/main" val="1262913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E9B9D1-1481-C083-8860-09C5639674BC}"/>
              </a:ext>
            </a:extLst>
          </p:cNvPr>
          <p:cNvPicPr>
            <a:picLocks noChangeAspect="1"/>
          </p:cNvPicPr>
          <p:nvPr/>
        </p:nvPicPr>
        <p:blipFill>
          <a:blip r:embed="rId2"/>
          <a:stretch>
            <a:fillRect/>
          </a:stretch>
        </p:blipFill>
        <p:spPr>
          <a:xfrm>
            <a:off x="2480584" y="471227"/>
            <a:ext cx="2757508" cy="1100146"/>
          </a:xfrm>
          <a:prstGeom prst="rect">
            <a:avLst/>
          </a:prstGeom>
        </p:spPr>
      </p:pic>
      <p:pic>
        <p:nvPicPr>
          <p:cNvPr id="5" name="Picture 4">
            <a:extLst>
              <a:ext uri="{FF2B5EF4-FFF2-40B4-BE49-F238E27FC236}">
                <a16:creationId xmlns:a16="http://schemas.microsoft.com/office/drawing/2014/main" id="{1C77C49B-E510-A38A-9B77-A183A3AEE6ED}"/>
              </a:ext>
            </a:extLst>
          </p:cNvPr>
          <p:cNvPicPr>
            <a:picLocks noChangeAspect="1"/>
          </p:cNvPicPr>
          <p:nvPr/>
        </p:nvPicPr>
        <p:blipFill>
          <a:blip r:embed="rId3"/>
          <a:stretch>
            <a:fillRect/>
          </a:stretch>
        </p:blipFill>
        <p:spPr>
          <a:xfrm>
            <a:off x="5739475" y="471227"/>
            <a:ext cx="1528774" cy="1000132"/>
          </a:xfrm>
          <a:prstGeom prst="rect">
            <a:avLst/>
          </a:prstGeom>
        </p:spPr>
      </p:pic>
      <p:pic>
        <p:nvPicPr>
          <p:cNvPr id="7" name="Picture 6">
            <a:extLst>
              <a:ext uri="{FF2B5EF4-FFF2-40B4-BE49-F238E27FC236}">
                <a16:creationId xmlns:a16="http://schemas.microsoft.com/office/drawing/2014/main" id="{C299CBBF-5B03-5DC3-C695-B62E357439E9}"/>
              </a:ext>
            </a:extLst>
          </p:cNvPr>
          <p:cNvPicPr>
            <a:picLocks noChangeAspect="1"/>
          </p:cNvPicPr>
          <p:nvPr/>
        </p:nvPicPr>
        <p:blipFill>
          <a:blip r:embed="rId4"/>
          <a:stretch>
            <a:fillRect/>
          </a:stretch>
        </p:blipFill>
        <p:spPr>
          <a:xfrm>
            <a:off x="7958577" y="471227"/>
            <a:ext cx="1695462" cy="990607"/>
          </a:xfrm>
          <a:prstGeom prst="rect">
            <a:avLst/>
          </a:prstGeom>
        </p:spPr>
      </p:pic>
      <p:pic>
        <p:nvPicPr>
          <p:cNvPr id="9" name="Picture 8">
            <a:extLst>
              <a:ext uri="{FF2B5EF4-FFF2-40B4-BE49-F238E27FC236}">
                <a16:creationId xmlns:a16="http://schemas.microsoft.com/office/drawing/2014/main" id="{5F9A0B49-0815-BF90-6B40-4BB5542B8134}"/>
              </a:ext>
            </a:extLst>
          </p:cNvPr>
          <p:cNvPicPr>
            <a:picLocks noChangeAspect="1"/>
          </p:cNvPicPr>
          <p:nvPr/>
        </p:nvPicPr>
        <p:blipFill>
          <a:blip r:embed="rId5"/>
          <a:stretch>
            <a:fillRect/>
          </a:stretch>
        </p:blipFill>
        <p:spPr>
          <a:xfrm>
            <a:off x="1720421" y="2124670"/>
            <a:ext cx="1685937" cy="1042995"/>
          </a:xfrm>
          <a:prstGeom prst="rect">
            <a:avLst/>
          </a:prstGeom>
        </p:spPr>
      </p:pic>
      <p:pic>
        <p:nvPicPr>
          <p:cNvPr id="11" name="Picture 10">
            <a:extLst>
              <a:ext uri="{FF2B5EF4-FFF2-40B4-BE49-F238E27FC236}">
                <a16:creationId xmlns:a16="http://schemas.microsoft.com/office/drawing/2014/main" id="{7012E3AC-1F5E-BB54-BAB7-DE9FB79CC1D2}"/>
              </a:ext>
            </a:extLst>
          </p:cNvPr>
          <p:cNvPicPr>
            <a:picLocks noChangeAspect="1"/>
          </p:cNvPicPr>
          <p:nvPr/>
        </p:nvPicPr>
        <p:blipFill>
          <a:blip r:embed="rId6"/>
          <a:stretch>
            <a:fillRect/>
          </a:stretch>
        </p:blipFill>
        <p:spPr>
          <a:xfrm>
            <a:off x="3886849" y="2249541"/>
            <a:ext cx="1852626" cy="990607"/>
          </a:xfrm>
          <a:prstGeom prst="rect">
            <a:avLst/>
          </a:prstGeom>
        </p:spPr>
      </p:pic>
      <p:pic>
        <p:nvPicPr>
          <p:cNvPr id="13" name="Picture 12">
            <a:extLst>
              <a:ext uri="{FF2B5EF4-FFF2-40B4-BE49-F238E27FC236}">
                <a16:creationId xmlns:a16="http://schemas.microsoft.com/office/drawing/2014/main" id="{0B671C60-1463-0D12-90F6-830F54652760}"/>
              </a:ext>
            </a:extLst>
          </p:cNvPr>
          <p:cNvPicPr>
            <a:picLocks noChangeAspect="1"/>
          </p:cNvPicPr>
          <p:nvPr/>
        </p:nvPicPr>
        <p:blipFill>
          <a:blip r:embed="rId7"/>
          <a:stretch>
            <a:fillRect/>
          </a:stretch>
        </p:blipFill>
        <p:spPr>
          <a:xfrm>
            <a:off x="6286927" y="2154290"/>
            <a:ext cx="1671650" cy="1085858"/>
          </a:xfrm>
          <a:prstGeom prst="rect">
            <a:avLst/>
          </a:prstGeom>
        </p:spPr>
      </p:pic>
      <p:pic>
        <p:nvPicPr>
          <p:cNvPr id="15" name="Picture 14">
            <a:extLst>
              <a:ext uri="{FF2B5EF4-FFF2-40B4-BE49-F238E27FC236}">
                <a16:creationId xmlns:a16="http://schemas.microsoft.com/office/drawing/2014/main" id="{D065F598-A741-7A8A-1E03-D97441FEAD17}"/>
              </a:ext>
            </a:extLst>
          </p:cNvPr>
          <p:cNvPicPr>
            <a:picLocks noChangeAspect="1"/>
          </p:cNvPicPr>
          <p:nvPr/>
        </p:nvPicPr>
        <p:blipFill>
          <a:blip r:embed="rId8"/>
          <a:stretch>
            <a:fillRect/>
          </a:stretch>
        </p:blipFill>
        <p:spPr>
          <a:xfrm>
            <a:off x="8560997" y="2381242"/>
            <a:ext cx="2043127" cy="1047758"/>
          </a:xfrm>
          <a:prstGeom prst="rect">
            <a:avLst/>
          </a:prstGeom>
        </p:spPr>
      </p:pic>
      <p:pic>
        <p:nvPicPr>
          <p:cNvPr id="17" name="Picture 16">
            <a:extLst>
              <a:ext uri="{FF2B5EF4-FFF2-40B4-BE49-F238E27FC236}">
                <a16:creationId xmlns:a16="http://schemas.microsoft.com/office/drawing/2014/main" id="{2D23AE5B-22A7-D09A-9F3B-B0C9F139A33E}"/>
              </a:ext>
            </a:extLst>
          </p:cNvPr>
          <p:cNvPicPr>
            <a:picLocks noChangeAspect="1"/>
          </p:cNvPicPr>
          <p:nvPr/>
        </p:nvPicPr>
        <p:blipFill>
          <a:blip r:embed="rId9"/>
          <a:stretch>
            <a:fillRect/>
          </a:stretch>
        </p:blipFill>
        <p:spPr>
          <a:xfrm>
            <a:off x="1391281" y="4364844"/>
            <a:ext cx="2495568" cy="1009657"/>
          </a:xfrm>
          <a:prstGeom prst="rect">
            <a:avLst/>
          </a:prstGeom>
        </p:spPr>
      </p:pic>
      <p:pic>
        <p:nvPicPr>
          <p:cNvPr id="19" name="Picture 18">
            <a:extLst>
              <a:ext uri="{FF2B5EF4-FFF2-40B4-BE49-F238E27FC236}">
                <a16:creationId xmlns:a16="http://schemas.microsoft.com/office/drawing/2014/main" id="{3E23785D-8591-28D3-F51D-EB32CF7903C0}"/>
              </a:ext>
            </a:extLst>
          </p:cNvPr>
          <p:cNvPicPr>
            <a:picLocks noChangeAspect="1"/>
          </p:cNvPicPr>
          <p:nvPr/>
        </p:nvPicPr>
        <p:blipFill>
          <a:blip r:embed="rId10"/>
          <a:stretch>
            <a:fillRect/>
          </a:stretch>
        </p:blipFill>
        <p:spPr>
          <a:xfrm>
            <a:off x="4354332" y="4490400"/>
            <a:ext cx="2095515" cy="995370"/>
          </a:xfrm>
          <a:prstGeom prst="rect">
            <a:avLst/>
          </a:prstGeom>
        </p:spPr>
      </p:pic>
      <p:pic>
        <p:nvPicPr>
          <p:cNvPr id="21" name="Picture 20">
            <a:extLst>
              <a:ext uri="{FF2B5EF4-FFF2-40B4-BE49-F238E27FC236}">
                <a16:creationId xmlns:a16="http://schemas.microsoft.com/office/drawing/2014/main" id="{D6041E68-E446-2D17-DF47-8F36E9E6FA17}"/>
              </a:ext>
            </a:extLst>
          </p:cNvPr>
          <p:cNvPicPr>
            <a:picLocks noChangeAspect="1"/>
          </p:cNvPicPr>
          <p:nvPr/>
        </p:nvPicPr>
        <p:blipFill>
          <a:blip r:embed="rId11"/>
          <a:stretch>
            <a:fillRect/>
          </a:stretch>
        </p:blipFill>
        <p:spPr>
          <a:xfrm>
            <a:off x="8268361" y="4672672"/>
            <a:ext cx="1957402" cy="995370"/>
          </a:xfrm>
          <a:prstGeom prst="rect">
            <a:avLst/>
          </a:prstGeom>
        </p:spPr>
      </p:pic>
    </p:spTree>
    <p:extLst>
      <p:ext uri="{BB962C8B-B14F-4D97-AF65-F5344CB8AC3E}">
        <p14:creationId xmlns:p14="http://schemas.microsoft.com/office/powerpoint/2010/main" val="3542109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209B62C-3402-4623-9A7C-AA048B56F8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94BF0A5-AF63-CF86-751D-C310DD98325A}"/>
              </a:ext>
            </a:extLst>
          </p:cNvPr>
          <p:cNvPicPr>
            <a:picLocks noChangeAspect="1"/>
          </p:cNvPicPr>
          <p:nvPr/>
        </p:nvPicPr>
        <p:blipFill rotWithShape="1">
          <a:blip r:embed="rId2"/>
          <a:srcRect t="4573" b="7879"/>
          <a:stretch/>
        </p:blipFill>
        <p:spPr>
          <a:xfrm>
            <a:off x="20" y="10"/>
            <a:ext cx="12191979" cy="6857990"/>
          </a:xfrm>
          <a:prstGeom prst="rect">
            <a:avLst/>
          </a:prstGeom>
        </p:spPr>
      </p:pic>
      <p:sp>
        <p:nvSpPr>
          <p:cNvPr id="13" name="Rectangle 12">
            <a:extLst>
              <a:ext uri="{FF2B5EF4-FFF2-40B4-BE49-F238E27FC236}">
                <a16:creationId xmlns:a16="http://schemas.microsoft.com/office/drawing/2014/main" id="{0AF66B7C-69F6-439C-A508-14C94AF6B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961948" y="0"/>
            <a:ext cx="7230052"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80DD0D-C5AC-E661-4FE0-FFC774B60D3A}"/>
              </a:ext>
            </a:extLst>
          </p:cNvPr>
          <p:cNvSpPr>
            <a:spLocks noGrp="1"/>
          </p:cNvSpPr>
          <p:nvPr>
            <p:ph type="title"/>
          </p:nvPr>
        </p:nvSpPr>
        <p:spPr>
          <a:xfrm>
            <a:off x="6421729" y="914400"/>
            <a:ext cx="4892948" cy="3427867"/>
          </a:xfrm>
        </p:spPr>
        <p:txBody>
          <a:bodyPr vert="horz" lIns="91440" tIns="45720" rIns="91440" bIns="45720" rtlCol="0" anchor="t">
            <a:normAutofit/>
          </a:bodyPr>
          <a:lstStyle/>
          <a:p>
            <a:pPr algn="r"/>
            <a:r>
              <a:rPr lang="en-US" sz="4000">
                <a:solidFill>
                  <a:srgbClr val="FFFFFF"/>
                </a:solidFill>
              </a:rPr>
              <a:t>2. Le monde de demain</a:t>
            </a:r>
          </a:p>
        </p:txBody>
      </p:sp>
      <p:sp>
        <p:nvSpPr>
          <p:cNvPr id="3" name="Text Placeholder 2">
            <a:extLst>
              <a:ext uri="{FF2B5EF4-FFF2-40B4-BE49-F238E27FC236}">
                <a16:creationId xmlns:a16="http://schemas.microsoft.com/office/drawing/2014/main" id="{9B9FFB30-D211-D8EF-E6DD-710601A5D0B2}"/>
              </a:ext>
            </a:extLst>
          </p:cNvPr>
          <p:cNvSpPr>
            <a:spLocks noGrp="1"/>
          </p:cNvSpPr>
          <p:nvPr>
            <p:ph type="body" idx="1"/>
          </p:nvPr>
        </p:nvSpPr>
        <p:spPr>
          <a:xfrm>
            <a:off x="6421727" y="5253051"/>
            <a:ext cx="4892949" cy="812923"/>
          </a:xfrm>
        </p:spPr>
        <p:txBody>
          <a:bodyPr vert="horz" lIns="91440" tIns="45720" rIns="91440" bIns="45720" rtlCol="0" anchor="t">
            <a:normAutofit/>
          </a:bodyPr>
          <a:lstStyle/>
          <a:p>
            <a:pPr algn="r">
              <a:lnSpc>
                <a:spcPct val="130000"/>
              </a:lnSpc>
            </a:pPr>
            <a:endParaRPr lang="en-US" sz="1800" b="1" cap="all" spc="300">
              <a:solidFill>
                <a:srgbClr val="FFFFFF"/>
              </a:solidFill>
            </a:endParaRPr>
          </a:p>
        </p:txBody>
      </p:sp>
      <p:cxnSp>
        <p:nvCxnSpPr>
          <p:cNvPr id="15" name="Straight Connector 14">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222043"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034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796B5D-96E3-A4DB-EEB8-17A1418D3235}"/>
              </a:ext>
            </a:extLst>
          </p:cNvPr>
          <p:cNvSpPr>
            <a:spLocks noGrp="1"/>
          </p:cNvSpPr>
          <p:nvPr>
            <p:ph type="title"/>
          </p:nvPr>
        </p:nvSpPr>
        <p:spPr>
          <a:xfrm>
            <a:off x="914400" y="914400"/>
            <a:ext cx="4694904" cy="2881221"/>
          </a:xfrm>
        </p:spPr>
        <p:txBody>
          <a:bodyPr anchor="t">
            <a:normAutofit/>
          </a:bodyPr>
          <a:lstStyle/>
          <a:p>
            <a:r>
              <a:rPr lang="fr-CA"/>
              <a:t>Monopole géographique et ses enjeux</a:t>
            </a:r>
            <a:endParaRPr lang="en-US"/>
          </a:p>
        </p:txBody>
      </p:sp>
      <p:sp>
        <p:nvSpPr>
          <p:cNvPr id="3" name="Content Placeholder 2">
            <a:extLst>
              <a:ext uri="{FF2B5EF4-FFF2-40B4-BE49-F238E27FC236}">
                <a16:creationId xmlns:a16="http://schemas.microsoft.com/office/drawing/2014/main" id="{2AB45A7B-05CB-F047-BCBE-D157A2058A79}"/>
              </a:ext>
            </a:extLst>
          </p:cNvPr>
          <p:cNvSpPr>
            <a:spLocks noGrp="1"/>
          </p:cNvSpPr>
          <p:nvPr>
            <p:ph idx="1"/>
          </p:nvPr>
        </p:nvSpPr>
        <p:spPr>
          <a:xfrm>
            <a:off x="6400800" y="960120"/>
            <a:ext cx="4677696" cy="4335780"/>
          </a:xfrm>
        </p:spPr>
        <p:txBody>
          <a:bodyPr>
            <a:normAutofit/>
          </a:bodyPr>
          <a:lstStyle/>
          <a:p>
            <a:r>
              <a:rPr lang="fr-FR"/>
              <a:t>CHIPS and Science Act, signé par le président Joseph R. Biden Jr. le 9 août 2022, représente la plus grande incursion des États-Unis dans la politique industrielle en 50 ans.</a:t>
            </a:r>
          </a:p>
          <a:p>
            <a:r>
              <a:rPr lang="fr-FR"/>
              <a:t>En effet, le précédent le plus récent, il y a 66 ans, était celui du président Dwight Eisenhower National Interstate and Defence Highway Act de 1956, également justifié en grande partie par des soucis de sécurité.</a:t>
            </a:r>
            <a:endParaRPr lang="en-US"/>
          </a:p>
        </p:txBody>
      </p:sp>
      <p:cxnSp>
        <p:nvCxnSpPr>
          <p:cNvPr id="10" name="Straight Connector 9">
            <a:extLst>
              <a:ext uri="{FF2B5EF4-FFF2-40B4-BE49-F238E27FC236}">
                <a16:creationId xmlns:a16="http://schemas.microsoft.com/office/drawing/2014/main" id="{61AF2F3F-06F0-42E3-8F72-36BEDCB694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2570" y="5821999"/>
            <a:ext cx="1020883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3849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B80C4A7-0105-DAF9-A253-10E7BE5F9FEC}"/>
              </a:ext>
            </a:extLst>
          </p:cNvPr>
          <p:cNvSpPr>
            <a:spLocks noGrp="1"/>
          </p:cNvSpPr>
          <p:nvPr>
            <p:ph type="title"/>
          </p:nvPr>
        </p:nvSpPr>
        <p:spPr>
          <a:xfrm>
            <a:off x="914399" y="1320272"/>
            <a:ext cx="3862865" cy="4470928"/>
          </a:xfrm>
        </p:spPr>
        <p:txBody>
          <a:bodyPr anchor="b">
            <a:normAutofit/>
          </a:bodyPr>
          <a:lstStyle/>
          <a:p>
            <a:r>
              <a:rPr lang="fr-CA"/>
              <a:t>CHIPS Act</a:t>
            </a:r>
            <a:endParaRPr lang="en-US"/>
          </a:p>
        </p:txBody>
      </p:sp>
      <p:cxnSp>
        <p:nvCxnSpPr>
          <p:cNvPr id="10" name="Straight Connector 9">
            <a:extLst>
              <a:ext uri="{FF2B5EF4-FFF2-40B4-BE49-F238E27FC236}">
                <a16:creationId xmlns:a16="http://schemas.microsoft.com/office/drawing/2014/main" id="{9BDAFE29-04A0-463D-818A-CF92F3272E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770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235905F-E13B-7EB0-A61D-A2543A341141}"/>
              </a:ext>
            </a:extLst>
          </p:cNvPr>
          <p:cNvSpPr>
            <a:spLocks noGrp="1"/>
          </p:cNvSpPr>
          <p:nvPr>
            <p:ph idx="1"/>
          </p:nvPr>
        </p:nvSpPr>
        <p:spPr>
          <a:xfrm>
            <a:off x="6400800" y="1366284"/>
            <a:ext cx="4796346" cy="4416409"/>
          </a:xfrm>
        </p:spPr>
        <p:txBody>
          <a:bodyPr anchor="t">
            <a:normAutofit/>
          </a:bodyPr>
          <a:lstStyle/>
          <a:p>
            <a:pPr>
              <a:lnSpc>
                <a:spcPct val="110000"/>
              </a:lnSpc>
            </a:pPr>
            <a:r>
              <a:rPr lang="fr-FR" sz="1900"/>
              <a:t>Le CHIPS Act prévoit 52,7 milliards de dollars pour les semi-conducteurs américains, la recherche, le développement, la fabrication et le développement de la main-d'œuvre, y compris 39 milliards de dollars en incitations à la fabrication et 13,2 milliards de dollars en R&amp;D et formation de la main-d'œuvre.</a:t>
            </a:r>
          </a:p>
          <a:p>
            <a:pPr>
              <a:lnSpc>
                <a:spcPct val="110000"/>
              </a:lnSpc>
            </a:pPr>
            <a:r>
              <a:rPr lang="fr-FR" sz="1900"/>
              <a:t>Il offre également un crédit d'impôt à l'investissement de 25 % pour inciter à la fabrication de semi-conducteurs aux États-Unis. </a:t>
            </a:r>
            <a:endParaRPr lang="en-US" sz="1900"/>
          </a:p>
        </p:txBody>
      </p:sp>
    </p:spTree>
    <p:extLst>
      <p:ext uri="{BB962C8B-B14F-4D97-AF65-F5344CB8AC3E}">
        <p14:creationId xmlns:p14="http://schemas.microsoft.com/office/powerpoint/2010/main" val="2458323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8EBEC9-0D64-F9AF-47F6-F10F98C2702E}"/>
              </a:ext>
            </a:extLst>
          </p:cNvPr>
          <p:cNvSpPr>
            <a:spLocks noGrp="1"/>
          </p:cNvSpPr>
          <p:nvPr>
            <p:ph type="title"/>
          </p:nvPr>
        </p:nvSpPr>
        <p:spPr>
          <a:xfrm>
            <a:off x="914401" y="914399"/>
            <a:ext cx="3543300" cy="4578624"/>
          </a:xfrm>
        </p:spPr>
        <p:txBody>
          <a:bodyPr anchor="b">
            <a:normAutofit/>
          </a:bodyPr>
          <a:lstStyle/>
          <a:p>
            <a:pPr>
              <a:lnSpc>
                <a:spcPct val="90000"/>
              </a:lnSpc>
            </a:pPr>
            <a:r>
              <a:rPr lang="fr-FR" sz="3400"/>
              <a:t>Cinq forces ont poussé les semi-conducteurs au sommet de la politique industrielle américaine.</a:t>
            </a:r>
            <a:br>
              <a:rPr lang="fr-FR" sz="3400"/>
            </a:br>
            <a:endParaRPr lang="en-US" sz="3400"/>
          </a:p>
        </p:txBody>
      </p:sp>
      <p:cxnSp>
        <p:nvCxnSpPr>
          <p:cNvPr id="22" name="Straight Connector 9">
            <a:extLst>
              <a:ext uri="{FF2B5EF4-FFF2-40B4-BE49-F238E27FC236}">
                <a16:creationId xmlns:a16="http://schemas.microsoft.com/office/drawing/2014/main" id="{B209265E-E0D7-493B-97CE-2263D50C3F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583125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9FCA0F05-5D38-80FD-51AC-5EF940CFD5E6}"/>
              </a:ext>
            </a:extLst>
          </p:cNvPr>
          <p:cNvSpPr>
            <a:spLocks noGrp="1"/>
          </p:cNvSpPr>
          <p:nvPr>
            <p:ph idx="1"/>
          </p:nvPr>
        </p:nvSpPr>
        <p:spPr>
          <a:xfrm>
            <a:off x="5676900" y="960120"/>
            <a:ext cx="5524499" cy="4831080"/>
          </a:xfrm>
        </p:spPr>
        <p:txBody>
          <a:bodyPr anchor="t">
            <a:normAutofit lnSpcReduction="10000"/>
          </a:bodyPr>
          <a:lstStyle/>
          <a:p>
            <a:pPr>
              <a:lnSpc>
                <a:spcPct val="110000"/>
              </a:lnSpc>
            </a:pPr>
            <a:r>
              <a:rPr lang="fr-FR" sz="1600"/>
              <a:t>D'abord,une crainte de l'ascendant technologique chinois en général et des semi-conducteurs en particulier;</a:t>
            </a:r>
          </a:p>
          <a:p>
            <a:pPr>
              <a:lnSpc>
                <a:spcPct val="110000"/>
              </a:lnSpc>
            </a:pPr>
            <a:r>
              <a:rPr lang="fr-FR" sz="1600"/>
              <a:t>deuxièmement, une pénurie aiguë post-pandémique de puces pour la fabrication de nombreux produits, des automobiles aux ordinateurs portables ;</a:t>
            </a:r>
          </a:p>
          <a:p>
            <a:pPr>
              <a:lnSpc>
                <a:spcPct val="110000"/>
              </a:lnSpc>
            </a:pPr>
            <a:r>
              <a:rPr lang="fr-FR" sz="1600"/>
              <a:t>troisièmement, l'affirmation selon laquelle la production est passée de 37 % du total mondial en 2000 à 12 % en 2012 pour les USA;</a:t>
            </a:r>
          </a:p>
          <a:p>
            <a:pPr>
              <a:lnSpc>
                <a:spcPct val="110000"/>
              </a:lnSpc>
            </a:pPr>
            <a:r>
              <a:rPr lang="fr-FR" sz="1600"/>
              <a:t>quatrièmement, une préoccupation urgente pour refuser à la Chine et à la Russie l'accès aux ressources et aux machines pour la fabricationdes puces de haute technologie;</a:t>
            </a:r>
          </a:p>
          <a:p>
            <a:pPr>
              <a:lnSpc>
                <a:spcPct val="110000"/>
              </a:lnSpc>
            </a:pPr>
            <a:r>
              <a:rPr lang="fr-FR" sz="1600"/>
              <a:t>et cinquièmement, la vulnérabilité des puces avancées produites à Taïwan et en Corée du Sud (avec la technologie américaine) à une catastrophe naturelle ou attaque ou blocus chinois.</a:t>
            </a:r>
            <a:endParaRPr lang="en-US" sz="1600"/>
          </a:p>
        </p:txBody>
      </p:sp>
    </p:spTree>
    <p:extLst>
      <p:ext uri="{BB962C8B-B14F-4D97-AF65-F5344CB8AC3E}">
        <p14:creationId xmlns:p14="http://schemas.microsoft.com/office/powerpoint/2010/main" val="3952263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B2C81E3-2ECF-B400-F318-CF53FEA6810C}"/>
              </a:ext>
            </a:extLst>
          </p:cNvPr>
          <p:cNvSpPr>
            <a:spLocks noGrp="1"/>
          </p:cNvSpPr>
          <p:nvPr>
            <p:ph type="title"/>
          </p:nvPr>
        </p:nvSpPr>
        <p:spPr>
          <a:xfrm>
            <a:off x="914399" y="1320272"/>
            <a:ext cx="3862865" cy="4470928"/>
          </a:xfrm>
        </p:spPr>
        <p:txBody>
          <a:bodyPr anchor="b">
            <a:normAutofit/>
          </a:bodyPr>
          <a:lstStyle/>
          <a:p>
            <a:r>
              <a:rPr lang="fr-CA"/>
              <a:t>Puces avancées</a:t>
            </a:r>
            <a:endParaRPr lang="en-US"/>
          </a:p>
        </p:txBody>
      </p:sp>
      <p:cxnSp>
        <p:nvCxnSpPr>
          <p:cNvPr id="20" name="Straight Connector 16">
            <a:extLst>
              <a:ext uri="{FF2B5EF4-FFF2-40B4-BE49-F238E27FC236}">
                <a16:creationId xmlns:a16="http://schemas.microsoft.com/office/drawing/2014/main" id="{9BDAFE29-04A0-463D-818A-CF92F3272E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770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E502C02-A19D-D842-FB2C-6EFAB7F8D7D6}"/>
              </a:ext>
            </a:extLst>
          </p:cNvPr>
          <p:cNvSpPr>
            <a:spLocks noGrp="1"/>
          </p:cNvSpPr>
          <p:nvPr>
            <p:ph idx="1"/>
          </p:nvPr>
        </p:nvSpPr>
        <p:spPr>
          <a:xfrm>
            <a:off x="6400800" y="1366284"/>
            <a:ext cx="4796346" cy="4416409"/>
          </a:xfrm>
        </p:spPr>
        <p:txBody>
          <a:bodyPr anchor="t">
            <a:normAutofit/>
          </a:bodyPr>
          <a:lstStyle/>
          <a:p>
            <a:pPr>
              <a:lnSpc>
                <a:spcPct val="110000"/>
              </a:lnSpc>
            </a:pPr>
            <a:r>
              <a:rPr lang="fr-FR" sz="1400"/>
              <a:t>Les puces avancées sont utilisées pour alimenter les superordinateurs, l'intelligence artificielle et le matériel militaire.</a:t>
            </a:r>
          </a:p>
          <a:p>
            <a:pPr>
              <a:lnSpc>
                <a:spcPct val="110000"/>
              </a:lnSpc>
            </a:pPr>
            <a:r>
              <a:rPr lang="fr-FR" sz="1400"/>
              <a:t>Les États-Unis affirment que l'utilisation de la technologie par la Chine constitue une menace pour sa propre sécurité nationale.</a:t>
            </a:r>
          </a:p>
          <a:p>
            <a:pPr>
              <a:lnSpc>
                <a:spcPct val="110000"/>
              </a:lnSpc>
            </a:pPr>
            <a:r>
              <a:rPr lang="fr-FR" sz="1400"/>
              <a:t>Alan Estevez, sous-secrétaire au département américain du Commerce, a annoncé les règles, affirmant que son intention était de s'assurer que les États-Unis faisaient tout ce qu'ils pouvaient pour empêcher l'acquisition de "technologies sensibles à des applications militaires" par la Chine.</a:t>
            </a:r>
          </a:p>
          <a:p>
            <a:pPr>
              <a:lnSpc>
                <a:spcPct val="110000"/>
              </a:lnSpc>
            </a:pPr>
            <a:r>
              <a:rPr lang="fr-FR" sz="1400"/>
              <a:t>"L'environnement des menaces est en constante évolution et nous mettons à jour nos politiques aujourd'hui pour nous assurer que nous relevons les défis", a-t-il déclaré.</a:t>
            </a:r>
          </a:p>
        </p:txBody>
      </p:sp>
    </p:spTree>
    <p:extLst>
      <p:ext uri="{BB962C8B-B14F-4D97-AF65-F5344CB8AC3E}">
        <p14:creationId xmlns:p14="http://schemas.microsoft.com/office/powerpoint/2010/main" val="3441320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209B62C-3402-4623-9A7C-AA048B56F8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BBB8324-22AA-FFDC-5CFD-112274945DAD}"/>
              </a:ext>
            </a:extLst>
          </p:cNvPr>
          <p:cNvPicPr>
            <a:picLocks noChangeAspect="1"/>
          </p:cNvPicPr>
          <p:nvPr/>
        </p:nvPicPr>
        <p:blipFill rotWithShape="1">
          <a:blip r:embed="rId2"/>
          <a:srcRect b="15730"/>
          <a:stretch/>
        </p:blipFill>
        <p:spPr>
          <a:xfrm>
            <a:off x="20" y="10"/>
            <a:ext cx="12191979" cy="6857990"/>
          </a:xfrm>
          <a:prstGeom prst="rect">
            <a:avLst/>
          </a:prstGeom>
        </p:spPr>
      </p:pic>
      <p:sp>
        <p:nvSpPr>
          <p:cNvPr id="13" name="Rectangle 12">
            <a:extLst>
              <a:ext uri="{FF2B5EF4-FFF2-40B4-BE49-F238E27FC236}">
                <a16:creationId xmlns:a16="http://schemas.microsoft.com/office/drawing/2014/main" id="{122AB34F-E75C-451A-8410-05B6C249E9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48484"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5B660A-6517-B8CC-33FD-66E07701BD1C}"/>
              </a:ext>
            </a:extLst>
          </p:cNvPr>
          <p:cNvSpPr>
            <a:spLocks noGrp="1"/>
          </p:cNvSpPr>
          <p:nvPr>
            <p:ph type="title"/>
          </p:nvPr>
        </p:nvSpPr>
        <p:spPr>
          <a:xfrm>
            <a:off x="6421729" y="914400"/>
            <a:ext cx="4892948" cy="3427867"/>
          </a:xfrm>
        </p:spPr>
        <p:txBody>
          <a:bodyPr vert="horz" lIns="91440" tIns="45720" rIns="91440" bIns="45720" rtlCol="0" anchor="t">
            <a:normAutofit/>
          </a:bodyPr>
          <a:lstStyle/>
          <a:p>
            <a:pPr algn="r"/>
            <a:r>
              <a:rPr lang="en-US" sz="4000">
                <a:solidFill>
                  <a:srgbClr val="FFFFFF"/>
                </a:solidFill>
              </a:rPr>
              <a:t>Introduction</a:t>
            </a:r>
          </a:p>
        </p:txBody>
      </p:sp>
      <p:sp>
        <p:nvSpPr>
          <p:cNvPr id="3" name="Text Placeholder 2">
            <a:extLst>
              <a:ext uri="{FF2B5EF4-FFF2-40B4-BE49-F238E27FC236}">
                <a16:creationId xmlns:a16="http://schemas.microsoft.com/office/drawing/2014/main" id="{F1FFA6BE-3DB4-0F8F-FFCE-ED789C134A67}"/>
              </a:ext>
            </a:extLst>
          </p:cNvPr>
          <p:cNvSpPr>
            <a:spLocks noGrp="1"/>
          </p:cNvSpPr>
          <p:nvPr>
            <p:ph type="body" idx="1"/>
          </p:nvPr>
        </p:nvSpPr>
        <p:spPr>
          <a:xfrm>
            <a:off x="6373503" y="5253051"/>
            <a:ext cx="4941173" cy="812923"/>
          </a:xfrm>
        </p:spPr>
        <p:txBody>
          <a:bodyPr vert="horz" lIns="91440" tIns="45720" rIns="91440" bIns="45720" rtlCol="0" anchor="t">
            <a:normAutofit/>
          </a:bodyPr>
          <a:lstStyle/>
          <a:p>
            <a:pPr algn="r">
              <a:lnSpc>
                <a:spcPct val="130000"/>
              </a:lnSpc>
            </a:pPr>
            <a:r>
              <a:rPr lang="en-US" sz="1800" b="1" cap="all" spc="300">
                <a:solidFill>
                  <a:srgbClr val="FFFFFF"/>
                </a:solidFill>
              </a:rPr>
              <a:t>C’est arrivé pas très loin de chez vous</a:t>
            </a:r>
          </a:p>
        </p:txBody>
      </p:sp>
      <p:cxnSp>
        <p:nvCxnSpPr>
          <p:cNvPr id="15" name="Straight Connector 14">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222043"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8031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37580D-1176-4083-A9A1-BD8ED0899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E9D1FB-6106-9198-7FA3-94595763AC4A}"/>
              </a:ext>
            </a:extLst>
          </p:cNvPr>
          <p:cNvSpPr>
            <a:spLocks noGrp="1"/>
          </p:cNvSpPr>
          <p:nvPr>
            <p:ph type="title"/>
          </p:nvPr>
        </p:nvSpPr>
        <p:spPr>
          <a:xfrm>
            <a:off x="2573079" y="1249327"/>
            <a:ext cx="8830341" cy="1297172"/>
          </a:xfrm>
        </p:spPr>
        <p:txBody>
          <a:bodyPr>
            <a:normAutofit/>
          </a:bodyPr>
          <a:lstStyle/>
          <a:p>
            <a:pPr algn="r"/>
            <a:r>
              <a:rPr lang="fr-CA"/>
              <a:t>Réponse de la Chine</a:t>
            </a:r>
            <a:endParaRPr lang="en-US"/>
          </a:p>
        </p:txBody>
      </p:sp>
      <p:cxnSp>
        <p:nvCxnSpPr>
          <p:cNvPr id="10" name="Straight Connector 9">
            <a:extLst>
              <a:ext uri="{FF2B5EF4-FFF2-40B4-BE49-F238E27FC236}">
                <a16:creationId xmlns:a16="http://schemas.microsoft.com/office/drawing/2014/main" id="{0E3AD75E-1A77-4E2E-BFE0-452AC5193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79149"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ED04B49-1DE0-0B19-F6C4-30B547481315}"/>
              </a:ext>
            </a:extLst>
          </p:cNvPr>
          <p:cNvSpPr>
            <a:spLocks noGrp="1"/>
          </p:cNvSpPr>
          <p:nvPr>
            <p:ph idx="1"/>
          </p:nvPr>
        </p:nvSpPr>
        <p:spPr>
          <a:xfrm>
            <a:off x="990600" y="2961167"/>
            <a:ext cx="6515985" cy="2830033"/>
          </a:xfrm>
        </p:spPr>
        <p:txBody>
          <a:bodyPr anchor="b">
            <a:normAutofit/>
          </a:bodyPr>
          <a:lstStyle/>
          <a:p>
            <a:r>
              <a:rPr lang="fr-FR"/>
              <a:t>La Chine a déjà dénoncé la loi américaine CHIPS de 2022 et la loi américaine de réduction de l'inflation (IRA) de 2022 lors de réunions de divers organes de l'OMC au cours des derniers mois.</a:t>
            </a:r>
          </a:p>
          <a:p>
            <a:r>
              <a:rPr lang="fr-FR"/>
              <a:t>La Chine a qualifié les contrôles de "terrorisme technologique".</a:t>
            </a:r>
            <a:endParaRPr lang="en-US"/>
          </a:p>
          <a:p>
            <a:endParaRPr lang="en-US"/>
          </a:p>
        </p:txBody>
      </p:sp>
    </p:spTree>
    <p:extLst>
      <p:ext uri="{BB962C8B-B14F-4D97-AF65-F5344CB8AC3E}">
        <p14:creationId xmlns:p14="http://schemas.microsoft.com/office/powerpoint/2010/main" val="18550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3D28F-8524-CD52-751D-7E8BE2349B17}"/>
              </a:ext>
            </a:extLst>
          </p:cNvPr>
          <p:cNvSpPr>
            <a:spLocks noGrp="1"/>
          </p:cNvSpPr>
          <p:nvPr>
            <p:ph type="title"/>
          </p:nvPr>
        </p:nvSpPr>
        <p:spPr/>
        <p:txBody>
          <a:bodyPr/>
          <a:lstStyle/>
          <a:p>
            <a:r>
              <a:rPr lang="fr-CA"/>
              <a:t>Alliance Fab 4</a:t>
            </a:r>
            <a:endParaRPr lang="en-US"/>
          </a:p>
        </p:txBody>
      </p:sp>
      <p:sp>
        <p:nvSpPr>
          <p:cNvPr id="3" name="Content Placeholder 2">
            <a:extLst>
              <a:ext uri="{FF2B5EF4-FFF2-40B4-BE49-F238E27FC236}">
                <a16:creationId xmlns:a16="http://schemas.microsoft.com/office/drawing/2014/main" id="{853F3E64-8810-E037-E3C6-0D89178A261F}"/>
              </a:ext>
            </a:extLst>
          </p:cNvPr>
          <p:cNvSpPr>
            <a:spLocks noGrp="1"/>
          </p:cNvSpPr>
          <p:nvPr>
            <p:ph idx="1"/>
          </p:nvPr>
        </p:nvSpPr>
        <p:spPr/>
        <p:txBody>
          <a:bodyPr>
            <a:normAutofit fontScale="92500" lnSpcReduction="20000"/>
          </a:bodyPr>
          <a:lstStyle/>
          <a:p>
            <a:r>
              <a:rPr lang="fr-FR"/>
              <a:t>L'alliance "Chip 4" ou "Fab 4" comprend quatre des principaux producteurs mondiaux de semi-conducteurs : les États-Unis, le Japon, Taïwan et la Corée.</a:t>
            </a:r>
          </a:p>
          <a:p>
            <a:r>
              <a:rPr lang="fr-FR"/>
              <a:t>Elle représente plus de 70 % de la valeur de l'industrie mondiale des semi-conducteurs.</a:t>
            </a:r>
          </a:p>
          <a:p>
            <a:r>
              <a:rPr lang="fr-FR"/>
              <a:t>Elle a été proposée pour la première fois par les États-Unis en mars 2022 dans le cadre de plans plus larges visant à renforcer la "sécurité" et la "résilience" des chaînes d'approvisionnement en semi-conducteurs, notamment en réduisant la dépendance mondiale aux puces fabriquées en Chine.</a:t>
            </a:r>
          </a:p>
          <a:p>
            <a:r>
              <a:rPr lang="fr-FR"/>
              <a:t>Il est prévu de coopérer à la mise en œuvre de politiques qui soutiendraient la fabrication durable de semi-conducteurs dans les pays d'origine des États membres.</a:t>
            </a:r>
          </a:p>
        </p:txBody>
      </p:sp>
    </p:spTree>
    <p:extLst>
      <p:ext uri="{BB962C8B-B14F-4D97-AF65-F5344CB8AC3E}">
        <p14:creationId xmlns:p14="http://schemas.microsoft.com/office/powerpoint/2010/main" val="1745401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3D28F-8524-CD52-751D-7E8BE2349B17}"/>
              </a:ext>
            </a:extLst>
          </p:cNvPr>
          <p:cNvSpPr>
            <a:spLocks noGrp="1"/>
          </p:cNvSpPr>
          <p:nvPr>
            <p:ph type="title"/>
          </p:nvPr>
        </p:nvSpPr>
        <p:spPr/>
        <p:txBody>
          <a:bodyPr/>
          <a:lstStyle/>
          <a:p>
            <a:r>
              <a:rPr lang="fr-CA"/>
              <a:t>Alliance Fab 4</a:t>
            </a:r>
            <a:endParaRPr lang="en-US"/>
          </a:p>
        </p:txBody>
      </p:sp>
      <p:sp>
        <p:nvSpPr>
          <p:cNvPr id="3" name="Content Placeholder 2">
            <a:extLst>
              <a:ext uri="{FF2B5EF4-FFF2-40B4-BE49-F238E27FC236}">
                <a16:creationId xmlns:a16="http://schemas.microsoft.com/office/drawing/2014/main" id="{853F3E64-8810-E037-E3C6-0D89178A261F}"/>
              </a:ext>
            </a:extLst>
          </p:cNvPr>
          <p:cNvSpPr>
            <a:spLocks noGrp="1"/>
          </p:cNvSpPr>
          <p:nvPr>
            <p:ph idx="1"/>
          </p:nvPr>
        </p:nvSpPr>
        <p:spPr/>
        <p:txBody>
          <a:bodyPr>
            <a:normAutofit/>
          </a:bodyPr>
          <a:lstStyle/>
          <a:p>
            <a:pPr marL="0" indent="0">
              <a:buNone/>
            </a:pPr>
            <a:r>
              <a:rPr lang="fr-FR"/>
              <a:t>Buts:</a:t>
            </a:r>
          </a:p>
          <a:p>
            <a:r>
              <a:rPr lang="fr-FR"/>
              <a:t>Soutenir les efforts de l'industrie pour diversifier sa base de fabrication dans la production de semi-conducteurs.</a:t>
            </a:r>
          </a:p>
          <a:p>
            <a:r>
              <a:rPr lang="fr-FR"/>
              <a:t>Protéger la propriété intellectuelle (PI) des entreprises dans les pays membres.</a:t>
            </a:r>
          </a:p>
          <a:p>
            <a:r>
              <a:rPr lang="fr-FR"/>
              <a:t>Développer des politiques concernant l'exportation des semi-conducteurs et équipements les plus avancés.</a:t>
            </a:r>
            <a:endParaRPr lang="en-US"/>
          </a:p>
        </p:txBody>
      </p:sp>
    </p:spTree>
    <p:extLst>
      <p:ext uri="{BB962C8B-B14F-4D97-AF65-F5344CB8AC3E}">
        <p14:creationId xmlns:p14="http://schemas.microsoft.com/office/powerpoint/2010/main" val="1328729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6CFAEC-C05D-15D4-5DC8-8C3C1065A361}"/>
              </a:ext>
            </a:extLst>
          </p:cNvPr>
          <p:cNvPicPr>
            <a:picLocks noChangeAspect="1"/>
          </p:cNvPicPr>
          <p:nvPr/>
        </p:nvPicPr>
        <p:blipFill>
          <a:blip r:embed="rId2"/>
          <a:stretch>
            <a:fillRect/>
          </a:stretch>
        </p:blipFill>
        <p:spPr>
          <a:xfrm>
            <a:off x="2647950" y="1509712"/>
            <a:ext cx="6896100" cy="3838575"/>
          </a:xfrm>
          <a:prstGeom prst="rect">
            <a:avLst/>
          </a:prstGeom>
        </p:spPr>
      </p:pic>
    </p:spTree>
    <p:extLst>
      <p:ext uri="{BB962C8B-B14F-4D97-AF65-F5344CB8AC3E}">
        <p14:creationId xmlns:p14="http://schemas.microsoft.com/office/powerpoint/2010/main" val="2962414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209B62C-3402-4623-9A7C-AA048B56F8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7DED1F2-D13B-63EE-1D15-ED480E954814}"/>
              </a:ext>
            </a:extLst>
          </p:cNvPr>
          <p:cNvPicPr>
            <a:picLocks noChangeAspect="1"/>
          </p:cNvPicPr>
          <p:nvPr/>
        </p:nvPicPr>
        <p:blipFill rotWithShape="1">
          <a:blip r:embed="rId2"/>
          <a:srcRect t="13199" b="3158"/>
          <a:stretch/>
        </p:blipFill>
        <p:spPr>
          <a:xfrm>
            <a:off x="20" y="10"/>
            <a:ext cx="12191979" cy="6857990"/>
          </a:xfrm>
          <a:prstGeom prst="rect">
            <a:avLst/>
          </a:prstGeom>
        </p:spPr>
      </p:pic>
      <p:sp>
        <p:nvSpPr>
          <p:cNvPr id="13" name="Rectangle 12">
            <a:extLst>
              <a:ext uri="{FF2B5EF4-FFF2-40B4-BE49-F238E27FC236}">
                <a16:creationId xmlns:a16="http://schemas.microsoft.com/office/drawing/2014/main" id="{0AF66B7C-69F6-439C-A508-14C94AF6B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961948" y="0"/>
            <a:ext cx="7230052"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B34548-94B1-E719-9301-DF88F533B561}"/>
              </a:ext>
            </a:extLst>
          </p:cNvPr>
          <p:cNvSpPr>
            <a:spLocks noGrp="1"/>
          </p:cNvSpPr>
          <p:nvPr>
            <p:ph type="title"/>
          </p:nvPr>
        </p:nvSpPr>
        <p:spPr>
          <a:xfrm>
            <a:off x="6421729" y="914400"/>
            <a:ext cx="4892948" cy="3427867"/>
          </a:xfrm>
        </p:spPr>
        <p:txBody>
          <a:bodyPr vert="horz" lIns="91440" tIns="45720" rIns="91440" bIns="45720" rtlCol="0" anchor="t">
            <a:normAutofit/>
          </a:bodyPr>
          <a:lstStyle/>
          <a:p>
            <a:pPr algn="r"/>
            <a:r>
              <a:rPr lang="en-US" sz="4000">
                <a:solidFill>
                  <a:srgbClr val="FFFFFF"/>
                </a:solidFill>
              </a:rPr>
              <a:t>Conclusion</a:t>
            </a:r>
          </a:p>
        </p:txBody>
      </p:sp>
      <p:sp>
        <p:nvSpPr>
          <p:cNvPr id="3" name="Text Placeholder 2">
            <a:extLst>
              <a:ext uri="{FF2B5EF4-FFF2-40B4-BE49-F238E27FC236}">
                <a16:creationId xmlns:a16="http://schemas.microsoft.com/office/drawing/2014/main" id="{2E803FD0-E9D3-93CB-EAA6-B75E66AF1E1C}"/>
              </a:ext>
            </a:extLst>
          </p:cNvPr>
          <p:cNvSpPr>
            <a:spLocks noGrp="1"/>
          </p:cNvSpPr>
          <p:nvPr>
            <p:ph type="body" idx="1"/>
          </p:nvPr>
        </p:nvSpPr>
        <p:spPr>
          <a:xfrm>
            <a:off x="6421727" y="5253051"/>
            <a:ext cx="4892949" cy="812923"/>
          </a:xfrm>
        </p:spPr>
        <p:txBody>
          <a:bodyPr vert="horz" lIns="91440" tIns="45720" rIns="91440" bIns="45720" rtlCol="0" anchor="t">
            <a:normAutofit/>
          </a:bodyPr>
          <a:lstStyle/>
          <a:p>
            <a:pPr algn="r">
              <a:lnSpc>
                <a:spcPct val="130000"/>
              </a:lnSpc>
            </a:pPr>
            <a:endParaRPr lang="en-US" sz="1800" b="1" cap="all" spc="300">
              <a:solidFill>
                <a:srgbClr val="FFFFFF"/>
              </a:solidFill>
            </a:endParaRPr>
          </a:p>
        </p:txBody>
      </p:sp>
      <p:cxnSp>
        <p:nvCxnSpPr>
          <p:cNvPr id="15" name="Straight Connector 14">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222043"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198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DA901B-839C-6483-CFFA-231E8D2C3737}"/>
              </a:ext>
            </a:extLst>
          </p:cNvPr>
          <p:cNvSpPr>
            <a:spLocks noGrp="1"/>
          </p:cNvSpPr>
          <p:nvPr>
            <p:ph type="title"/>
          </p:nvPr>
        </p:nvSpPr>
        <p:spPr>
          <a:xfrm>
            <a:off x="914400" y="1371601"/>
            <a:ext cx="4533900" cy="3211484"/>
          </a:xfrm>
        </p:spPr>
        <p:txBody>
          <a:bodyPr anchor="t">
            <a:normAutofit/>
          </a:bodyPr>
          <a:lstStyle/>
          <a:p>
            <a:r>
              <a:rPr lang="fr-CA"/>
              <a:t>Conclusion</a:t>
            </a:r>
            <a:endParaRPr lang="en-US"/>
          </a:p>
        </p:txBody>
      </p:sp>
      <p:cxnSp>
        <p:nvCxnSpPr>
          <p:cNvPr id="13" name="Straight Connector 9">
            <a:extLst>
              <a:ext uri="{FF2B5EF4-FFF2-40B4-BE49-F238E27FC236}">
                <a16:creationId xmlns:a16="http://schemas.microsoft.com/office/drawing/2014/main" id="{40BBF191-9CC8-4313-B1CA-8DF1A53AE4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A305A45-A737-C16D-0D28-784E99BB0128}"/>
              </a:ext>
            </a:extLst>
          </p:cNvPr>
          <p:cNvSpPr>
            <a:spLocks noGrp="1"/>
          </p:cNvSpPr>
          <p:nvPr>
            <p:ph idx="1"/>
          </p:nvPr>
        </p:nvSpPr>
        <p:spPr>
          <a:xfrm>
            <a:off x="6400799" y="1439141"/>
            <a:ext cx="4795405" cy="4352059"/>
          </a:xfrm>
        </p:spPr>
        <p:txBody>
          <a:bodyPr>
            <a:normAutofit/>
          </a:bodyPr>
          <a:lstStyle/>
          <a:p>
            <a:r>
              <a:rPr lang="fr-FR"/>
              <a:t>Les solutions aux problèmes complexes d'approvisionnement doivent elles-mêmes être complexes.</a:t>
            </a:r>
          </a:p>
          <a:p>
            <a:endParaRPr lang="en-US"/>
          </a:p>
        </p:txBody>
      </p:sp>
    </p:spTree>
    <p:extLst>
      <p:ext uri="{BB962C8B-B14F-4D97-AF65-F5344CB8AC3E}">
        <p14:creationId xmlns:p14="http://schemas.microsoft.com/office/powerpoint/2010/main" val="292403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EEA802-6E47-5A54-456B-8BADE1E4F28B}"/>
              </a:ext>
            </a:extLst>
          </p:cNvPr>
          <p:cNvPicPr>
            <a:picLocks noChangeAspect="1"/>
          </p:cNvPicPr>
          <p:nvPr/>
        </p:nvPicPr>
        <p:blipFill>
          <a:blip r:embed="rId2"/>
          <a:stretch>
            <a:fillRect/>
          </a:stretch>
        </p:blipFill>
        <p:spPr>
          <a:xfrm>
            <a:off x="2437771" y="657842"/>
            <a:ext cx="6855373" cy="1752501"/>
          </a:xfrm>
          <a:prstGeom prst="rect">
            <a:avLst/>
          </a:prstGeom>
        </p:spPr>
      </p:pic>
      <p:pic>
        <p:nvPicPr>
          <p:cNvPr id="5" name="Picture 4">
            <a:extLst>
              <a:ext uri="{FF2B5EF4-FFF2-40B4-BE49-F238E27FC236}">
                <a16:creationId xmlns:a16="http://schemas.microsoft.com/office/drawing/2014/main" id="{55C559C3-D6B4-0EC0-AF2F-57F6D3FDF3A0}"/>
              </a:ext>
            </a:extLst>
          </p:cNvPr>
          <p:cNvPicPr>
            <a:picLocks noChangeAspect="1"/>
          </p:cNvPicPr>
          <p:nvPr/>
        </p:nvPicPr>
        <p:blipFill>
          <a:blip r:embed="rId3"/>
          <a:stretch>
            <a:fillRect/>
          </a:stretch>
        </p:blipFill>
        <p:spPr>
          <a:xfrm>
            <a:off x="2290698" y="3239007"/>
            <a:ext cx="7149517" cy="2961151"/>
          </a:xfrm>
          <a:prstGeom prst="rect">
            <a:avLst/>
          </a:prstGeom>
        </p:spPr>
      </p:pic>
    </p:spTree>
    <p:extLst>
      <p:ext uri="{BB962C8B-B14F-4D97-AF65-F5344CB8AC3E}">
        <p14:creationId xmlns:p14="http://schemas.microsoft.com/office/powerpoint/2010/main" val="779718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EB371-D78D-48A6-81BC-8CBCA6BFF9FB}"/>
              </a:ext>
            </a:extLst>
          </p:cNvPr>
          <p:cNvSpPr>
            <a:spLocks noGrp="1"/>
          </p:cNvSpPr>
          <p:nvPr>
            <p:ph type="title"/>
          </p:nvPr>
        </p:nvSpPr>
        <p:spPr/>
        <p:txBody>
          <a:bodyPr/>
          <a:lstStyle/>
          <a:p>
            <a:r>
              <a:rPr lang="fr-CA"/>
              <a:t>Sources</a:t>
            </a:r>
            <a:endParaRPr lang="en-US"/>
          </a:p>
        </p:txBody>
      </p:sp>
      <p:sp>
        <p:nvSpPr>
          <p:cNvPr id="3" name="Content Placeholder 2">
            <a:extLst>
              <a:ext uri="{FF2B5EF4-FFF2-40B4-BE49-F238E27FC236}">
                <a16:creationId xmlns:a16="http://schemas.microsoft.com/office/drawing/2014/main" id="{C2F1FF05-AD2C-6DE6-DC34-E5D32517167D}"/>
              </a:ext>
            </a:extLst>
          </p:cNvPr>
          <p:cNvSpPr>
            <a:spLocks noGrp="1"/>
          </p:cNvSpPr>
          <p:nvPr>
            <p:ph idx="1"/>
          </p:nvPr>
        </p:nvSpPr>
        <p:spPr/>
        <p:txBody>
          <a:bodyPr>
            <a:normAutofit fontScale="92500"/>
          </a:bodyPr>
          <a:lstStyle/>
          <a:p>
            <a:r>
              <a:rPr lang="fr-FR"/>
              <a:t>Warin, T. (2022). Chaînes logistiques sous pression : Comment la science des données peut-elle aider ? (2022PE-05, CIRANO). </a:t>
            </a:r>
            <a:r>
              <a:rPr lang="fr-FR">
                <a:hlinkClick r:id="rId2"/>
              </a:rPr>
              <a:t>https://doi.org/10.54932/OVLS2389</a:t>
            </a:r>
            <a:endParaRPr lang="fr-FR"/>
          </a:p>
          <a:p>
            <a:r>
              <a:rPr lang="en-US"/>
              <a:t>Warin, T. (2022). Supply chains under pressure: How can data science help? (2022PE-06, CIRANO). </a:t>
            </a:r>
            <a:r>
              <a:rPr lang="en-US">
                <a:hlinkClick r:id="rId3"/>
              </a:rPr>
              <a:t>https://doi.org/10.54932/NJYX4623</a:t>
            </a:r>
            <a:r>
              <a:rPr lang="en-US"/>
              <a:t> </a:t>
            </a:r>
            <a:endParaRPr lang="fr-FR"/>
          </a:p>
          <a:p>
            <a:r>
              <a:rPr lang="fr-FR"/>
              <a:t>Warin, T. (2022). Risques liés aux chaînes d’approvisionnement : réalité vécue et perceptions de la population du Québec (2022PE-07, CIRANO). </a:t>
            </a:r>
            <a:r>
              <a:rPr lang="fr-FR">
                <a:hlinkClick r:id="rId4"/>
              </a:rPr>
              <a:t>https://doi.org/10.54932/DMIK1689</a:t>
            </a:r>
            <a:endParaRPr lang="fr-FR"/>
          </a:p>
          <a:p>
            <a:r>
              <a:rPr lang="en-US">
                <a:hlinkClick r:id="rId5"/>
              </a:rPr>
              <a:t>https://www.piie.com/sites/default/files/2022-10/pb22-13.pdf</a:t>
            </a:r>
            <a:endParaRPr lang="en-US"/>
          </a:p>
          <a:p>
            <a:endParaRPr lang="en-US"/>
          </a:p>
        </p:txBody>
      </p:sp>
    </p:spTree>
    <p:extLst>
      <p:ext uri="{BB962C8B-B14F-4D97-AF65-F5344CB8AC3E}">
        <p14:creationId xmlns:p14="http://schemas.microsoft.com/office/powerpoint/2010/main" val="3411024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37580D-1176-4083-A9A1-BD8ED0899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E3AD8C-51F1-F2EC-8E00-413DE04BDF5C}"/>
              </a:ext>
            </a:extLst>
          </p:cNvPr>
          <p:cNvSpPr>
            <a:spLocks noGrp="1"/>
          </p:cNvSpPr>
          <p:nvPr>
            <p:ph type="title"/>
          </p:nvPr>
        </p:nvSpPr>
        <p:spPr>
          <a:xfrm>
            <a:off x="1734411" y="1249326"/>
            <a:ext cx="9669008" cy="1139911"/>
          </a:xfrm>
        </p:spPr>
        <p:txBody>
          <a:bodyPr>
            <a:normAutofit/>
          </a:bodyPr>
          <a:lstStyle/>
          <a:p>
            <a:pPr algn="r"/>
            <a:r>
              <a:rPr lang="fr-CA"/>
              <a:t>Évolution mondiale</a:t>
            </a:r>
            <a:endParaRPr lang="en-US"/>
          </a:p>
        </p:txBody>
      </p:sp>
      <p:cxnSp>
        <p:nvCxnSpPr>
          <p:cNvPr id="11" name="Straight Connector 10">
            <a:extLst>
              <a:ext uri="{FF2B5EF4-FFF2-40B4-BE49-F238E27FC236}">
                <a16:creationId xmlns:a16="http://schemas.microsoft.com/office/drawing/2014/main" id="{0E3AD75E-1A77-4E2E-BFE0-452AC5193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79149"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5D8AC41-DF55-64AA-124E-C4CAE11B5E18}"/>
              </a:ext>
            </a:extLst>
          </p:cNvPr>
          <p:cNvGraphicFramePr>
            <a:graphicFrameLocks noGrp="1"/>
          </p:cNvGraphicFramePr>
          <p:nvPr>
            <p:ph idx="1"/>
            <p:extLst>
              <p:ext uri="{D42A27DB-BD31-4B8C-83A1-F6EECF244321}">
                <p14:modId xmlns:p14="http://schemas.microsoft.com/office/powerpoint/2010/main" val="1284211123"/>
              </p:ext>
            </p:extLst>
          </p:nvPr>
        </p:nvGraphicFramePr>
        <p:xfrm>
          <a:off x="914400" y="2607562"/>
          <a:ext cx="10363200" cy="3334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8490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176A90-A55A-4745-370E-437F07F12A0D}"/>
              </a:ext>
            </a:extLst>
          </p:cNvPr>
          <p:cNvPicPr>
            <a:picLocks noChangeAspect="1"/>
          </p:cNvPicPr>
          <p:nvPr/>
        </p:nvPicPr>
        <p:blipFill>
          <a:blip r:embed="rId2"/>
          <a:stretch>
            <a:fillRect/>
          </a:stretch>
        </p:blipFill>
        <p:spPr>
          <a:xfrm>
            <a:off x="1934915" y="1027878"/>
            <a:ext cx="8322169" cy="4802244"/>
          </a:xfrm>
          <a:prstGeom prst="rect">
            <a:avLst/>
          </a:prstGeom>
        </p:spPr>
      </p:pic>
    </p:spTree>
    <p:extLst>
      <p:ext uri="{BB962C8B-B14F-4D97-AF65-F5344CB8AC3E}">
        <p14:creationId xmlns:p14="http://schemas.microsoft.com/office/powerpoint/2010/main" val="3181054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209B62C-3402-4623-9A7C-AA048B56F8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rte du monde avec les trajectoires de vol">
            <a:extLst>
              <a:ext uri="{FF2B5EF4-FFF2-40B4-BE49-F238E27FC236}">
                <a16:creationId xmlns:a16="http://schemas.microsoft.com/office/drawing/2014/main" id="{3DB9B476-F0B6-8147-E2E1-C2D9581AE817}"/>
              </a:ext>
            </a:extLst>
          </p:cNvPr>
          <p:cNvPicPr>
            <a:picLocks noChangeAspect="1"/>
          </p:cNvPicPr>
          <p:nvPr/>
        </p:nvPicPr>
        <p:blipFill rotWithShape="1">
          <a:blip r:embed="rId2"/>
          <a:srcRect t="7301" b="10281"/>
          <a:stretch/>
        </p:blipFill>
        <p:spPr>
          <a:xfrm>
            <a:off x="20" y="10"/>
            <a:ext cx="12191979" cy="6857990"/>
          </a:xfrm>
          <a:prstGeom prst="rect">
            <a:avLst/>
          </a:prstGeom>
        </p:spPr>
      </p:pic>
      <p:sp>
        <p:nvSpPr>
          <p:cNvPr id="13" name="Rectangle 12">
            <a:extLst>
              <a:ext uri="{FF2B5EF4-FFF2-40B4-BE49-F238E27FC236}">
                <a16:creationId xmlns:a16="http://schemas.microsoft.com/office/drawing/2014/main" id="{122AB34F-E75C-451A-8410-05B6C249E9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48484"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433FD0-DC0C-D621-1152-3374EEE55048}"/>
              </a:ext>
            </a:extLst>
          </p:cNvPr>
          <p:cNvSpPr>
            <a:spLocks noGrp="1"/>
          </p:cNvSpPr>
          <p:nvPr>
            <p:ph type="title"/>
          </p:nvPr>
        </p:nvSpPr>
        <p:spPr>
          <a:xfrm>
            <a:off x="6421729" y="914400"/>
            <a:ext cx="4892948" cy="3427867"/>
          </a:xfrm>
        </p:spPr>
        <p:txBody>
          <a:bodyPr vert="horz" lIns="91440" tIns="45720" rIns="91440" bIns="45720" rtlCol="0" anchor="t">
            <a:normAutofit/>
          </a:bodyPr>
          <a:lstStyle/>
          <a:p>
            <a:pPr algn="r"/>
            <a:r>
              <a:rPr lang="en-US" sz="4000">
                <a:solidFill>
                  <a:srgbClr val="FFFFFF"/>
                </a:solidFill>
              </a:rPr>
              <a:t>1. Le monde d’aujourd’hui</a:t>
            </a:r>
          </a:p>
        </p:txBody>
      </p:sp>
      <p:sp>
        <p:nvSpPr>
          <p:cNvPr id="3" name="Text Placeholder 2">
            <a:extLst>
              <a:ext uri="{FF2B5EF4-FFF2-40B4-BE49-F238E27FC236}">
                <a16:creationId xmlns:a16="http://schemas.microsoft.com/office/drawing/2014/main" id="{C6F6BE41-63C2-00CB-B4F5-4D03EB168B23}"/>
              </a:ext>
            </a:extLst>
          </p:cNvPr>
          <p:cNvSpPr>
            <a:spLocks noGrp="1"/>
          </p:cNvSpPr>
          <p:nvPr>
            <p:ph type="body" idx="1"/>
          </p:nvPr>
        </p:nvSpPr>
        <p:spPr>
          <a:xfrm>
            <a:off x="6373503" y="5253051"/>
            <a:ext cx="4941173" cy="812923"/>
          </a:xfrm>
        </p:spPr>
        <p:txBody>
          <a:bodyPr vert="horz" lIns="91440" tIns="45720" rIns="91440" bIns="45720" rtlCol="0" anchor="t">
            <a:normAutofit/>
          </a:bodyPr>
          <a:lstStyle/>
          <a:p>
            <a:pPr algn="r">
              <a:lnSpc>
                <a:spcPct val="130000"/>
              </a:lnSpc>
            </a:pPr>
            <a:r>
              <a:rPr lang="en-US" sz="1800" b="1" cap="all" spc="300">
                <a:solidFill>
                  <a:srgbClr val="FFFFFF"/>
                </a:solidFill>
              </a:rPr>
              <a:t>Opportunités et risques</a:t>
            </a:r>
          </a:p>
        </p:txBody>
      </p:sp>
      <p:cxnSp>
        <p:nvCxnSpPr>
          <p:cNvPr id="15" name="Straight Connector 14">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222043"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747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4A97B-20F2-F156-FA8B-1059021C861B}"/>
              </a:ext>
            </a:extLst>
          </p:cNvPr>
          <p:cNvSpPr>
            <a:spLocks noGrp="1"/>
          </p:cNvSpPr>
          <p:nvPr>
            <p:ph type="title"/>
          </p:nvPr>
        </p:nvSpPr>
        <p:spPr/>
        <p:txBody>
          <a:bodyPr/>
          <a:lstStyle/>
          <a:p>
            <a:endParaRPr lang="en-US"/>
          </a:p>
        </p:txBody>
      </p:sp>
      <p:graphicFrame>
        <p:nvGraphicFramePr>
          <p:cNvPr id="5" name="Content Placeholder 2">
            <a:extLst>
              <a:ext uri="{FF2B5EF4-FFF2-40B4-BE49-F238E27FC236}">
                <a16:creationId xmlns:a16="http://schemas.microsoft.com/office/drawing/2014/main" id="{40CFE9D9-00A2-EC55-E109-70AB9AD5928D}"/>
              </a:ext>
            </a:extLst>
          </p:cNvPr>
          <p:cNvGraphicFramePr>
            <a:graphicFrameLocks noGrp="1"/>
          </p:cNvGraphicFramePr>
          <p:nvPr>
            <p:ph idx="1"/>
          </p:nvPr>
        </p:nvGraphicFramePr>
        <p:xfrm>
          <a:off x="914399" y="2853369"/>
          <a:ext cx="10363200" cy="3088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6511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7567C2-3C22-E2EC-8A20-8EC08F9338C6}"/>
              </a:ext>
            </a:extLst>
          </p:cNvPr>
          <p:cNvSpPr>
            <a:spLocks noGrp="1"/>
          </p:cNvSpPr>
          <p:nvPr>
            <p:ph type="title"/>
          </p:nvPr>
        </p:nvSpPr>
        <p:spPr>
          <a:xfrm>
            <a:off x="914400" y="914400"/>
            <a:ext cx="4694904" cy="2881221"/>
          </a:xfrm>
        </p:spPr>
        <p:txBody>
          <a:bodyPr anchor="t">
            <a:normAutofit/>
          </a:bodyPr>
          <a:lstStyle/>
          <a:p>
            <a:r>
              <a:rPr lang="fr-CA"/>
              <a:t>Stackelberg industriel mais monopole géographique</a:t>
            </a:r>
            <a:endParaRPr lang="en-US"/>
          </a:p>
        </p:txBody>
      </p:sp>
      <p:sp>
        <p:nvSpPr>
          <p:cNvPr id="3" name="Content Placeholder 2">
            <a:extLst>
              <a:ext uri="{FF2B5EF4-FFF2-40B4-BE49-F238E27FC236}">
                <a16:creationId xmlns:a16="http://schemas.microsoft.com/office/drawing/2014/main" id="{720FAAA2-7C01-7BF0-33BA-DB9AFA92802C}"/>
              </a:ext>
            </a:extLst>
          </p:cNvPr>
          <p:cNvSpPr>
            <a:spLocks noGrp="1"/>
          </p:cNvSpPr>
          <p:nvPr>
            <p:ph idx="1"/>
          </p:nvPr>
        </p:nvSpPr>
        <p:spPr>
          <a:xfrm>
            <a:off x="6400800" y="960120"/>
            <a:ext cx="4677696" cy="4335780"/>
          </a:xfrm>
        </p:spPr>
        <p:txBody>
          <a:bodyPr>
            <a:normAutofit/>
          </a:bodyPr>
          <a:lstStyle/>
          <a:p>
            <a:r>
              <a:rPr lang="fr-FR"/>
              <a:t>La Taiwan Semiconductor Manufacturing Co est la plus grande fonderie du monde, avec 55 % de la part de marché mondial (Trendforce, 2021). Ainsi, Taïwan a produit 65 % des semi-conducteurs du monde en 2021. La velléité de la Chine de procéder à la réunification avec l’île de Taïwan soulève d’importantes inquiétudes.</a:t>
            </a:r>
          </a:p>
          <a:p>
            <a:endParaRPr lang="fr-FR"/>
          </a:p>
          <a:p>
            <a:endParaRPr lang="en-US"/>
          </a:p>
        </p:txBody>
      </p:sp>
      <p:cxnSp>
        <p:nvCxnSpPr>
          <p:cNvPr id="13" name="Straight Connector 9">
            <a:extLst>
              <a:ext uri="{FF2B5EF4-FFF2-40B4-BE49-F238E27FC236}">
                <a16:creationId xmlns:a16="http://schemas.microsoft.com/office/drawing/2014/main" id="{61AF2F3F-06F0-42E3-8F72-36BEDCB694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2570" y="5821999"/>
            <a:ext cx="1020883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369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14B91F-E868-9827-266B-C36BE8C54473}"/>
              </a:ext>
            </a:extLst>
          </p:cNvPr>
          <p:cNvSpPr>
            <a:spLocks noGrp="1"/>
          </p:cNvSpPr>
          <p:nvPr>
            <p:ph type="title"/>
          </p:nvPr>
        </p:nvSpPr>
        <p:spPr>
          <a:xfrm>
            <a:off x="914400" y="1371601"/>
            <a:ext cx="4533900" cy="3211484"/>
          </a:xfrm>
        </p:spPr>
        <p:txBody>
          <a:bodyPr anchor="t">
            <a:normAutofit/>
          </a:bodyPr>
          <a:lstStyle/>
          <a:p>
            <a:r>
              <a:rPr lang="fr-CA"/>
              <a:t>Risques</a:t>
            </a:r>
            <a:endParaRPr lang="en-US"/>
          </a:p>
        </p:txBody>
      </p:sp>
      <p:cxnSp>
        <p:nvCxnSpPr>
          <p:cNvPr id="13" name="Straight Connector 9">
            <a:extLst>
              <a:ext uri="{FF2B5EF4-FFF2-40B4-BE49-F238E27FC236}">
                <a16:creationId xmlns:a16="http://schemas.microsoft.com/office/drawing/2014/main" id="{40BBF191-9CC8-4313-B1CA-8DF1A53AE4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C432E30-55B7-890D-6B19-65DBA1670EEA}"/>
              </a:ext>
            </a:extLst>
          </p:cNvPr>
          <p:cNvSpPr>
            <a:spLocks noGrp="1"/>
          </p:cNvSpPr>
          <p:nvPr>
            <p:ph idx="1"/>
          </p:nvPr>
        </p:nvSpPr>
        <p:spPr>
          <a:xfrm>
            <a:off x="6400799" y="1439141"/>
            <a:ext cx="4795405" cy="4352059"/>
          </a:xfrm>
        </p:spPr>
        <p:txBody>
          <a:bodyPr>
            <a:normAutofit/>
          </a:bodyPr>
          <a:lstStyle/>
          <a:p>
            <a:pPr>
              <a:lnSpc>
                <a:spcPct val="110000"/>
              </a:lnSpc>
            </a:pPr>
            <a:r>
              <a:rPr lang="fr-FR"/>
              <a:t>La guerre en Ukraine a un impact sur les chaînes d'approvisionnement mondiales déjà limitées par la pandémie de COVID-19.</a:t>
            </a:r>
          </a:p>
          <a:p>
            <a:pPr>
              <a:lnSpc>
                <a:spcPct val="110000"/>
              </a:lnSpc>
            </a:pPr>
            <a:r>
              <a:rPr lang="fr-FR"/>
              <a:t>Selon l’agence Moody’s Analytics, l’Ukraine est responsable d’environ 70 % du néon sur la planète et la Russie contrôle 44 % des approvisionnements mondiaux en palladium, ce qui est critique en raison de leur importance comme intrants dans le processus de production des semi-conducteurs.</a:t>
            </a:r>
            <a:endParaRPr lang="en-US"/>
          </a:p>
        </p:txBody>
      </p:sp>
    </p:spTree>
    <p:extLst>
      <p:ext uri="{BB962C8B-B14F-4D97-AF65-F5344CB8AC3E}">
        <p14:creationId xmlns:p14="http://schemas.microsoft.com/office/powerpoint/2010/main" val="653330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C5D6C71-A1B7-9429-B48D-4BAD6DE4A3E3}"/>
              </a:ext>
            </a:extLst>
          </p:cNvPr>
          <p:cNvSpPr>
            <a:spLocks noGrp="1"/>
          </p:cNvSpPr>
          <p:nvPr>
            <p:ph type="title"/>
          </p:nvPr>
        </p:nvSpPr>
        <p:spPr>
          <a:xfrm>
            <a:off x="914401" y="914400"/>
            <a:ext cx="4688957" cy="4144684"/>
          </a:xfrm>
        </p:spPr>
        <p:txBody>
          <a:bodyPr anchor="t">
            <a:normAutofit/>
          </a:bodyPr>
          <a:lstStyle/>
          <a:p>
            <a:r>
              <a:rPr lang="fr-CA"/>
              <a:t>Plusieurs pays se démarquent:</a:t>
            </a:r>
            <a:br>
              <a:rPr lang="fr-CA"/>
            </a:br>
            <a:endParaRPr lang="en-US"/>
          </a:p>
        </p:txBody>
      </p:sp>
      <p:cxnSp>
        <p:nvCxnSpPr>
          <p:cNvPr id="10" name="Straight Connector 9">
            <a:extLst>
              <a:ext uri="{FF2B5EF4-FFF2-40B4-BE49-F238E27FC236}">
                <a16:creationId xmlns:a16="http://schemas.microsoft.com/office/drawing/2014/main" id="{10694E1F-471C-4340-BE4B-28F2BF7D7A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583125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880B6AB-6A3C-0C7A-F957-1ECA79C85E06}"/>
              </a:ext>
            </a:extLst>
          </p:cNvPr>
          <p:cNvSpPr>
            <a:spLocks noGrp="1"/>
          </p:cNvSpPr>
          <p:nvPr>
            <p:ph idx="1"/>
          </p:nvPr>
        </p:nvSpPr>
        <p:spPr>
          <a:xfrm>
            <a:off x="6405995" y="960120"/>
            <a:ext cx="4795405" cy="4831080"/>
          </a:xfrm>
        </p:spPr>
        <p:txBody>
          <a:bodyPr anchor="t">
            <a:normAutofit/>
          </a:bodyPr>
          <a:lstStyle/>
          <a:p>
            <a:pPr lvl="1"/>
            <a:r>
              <a:rPr lang="fr-CA"/>
              <a:t>Les États-Unis</a:t>
            </a:r>
          </a:p>
          <a:p>
            <a:pPr lvl="1"/>
            <a:r>
              <a:rPr lang="fr-CA"/>
              <a:t>La Chine</a:t>
            </a:r>
          </a:p>
          <a:p>
            <a:pPr lvl="1"/>
            <a:r>
              <a:rPr lang="fr-CA"/>
              <a:t>Le Japon</a:t>
            </a:r>
          </a:p>
          <a:p>
            <a:pPr lvl="1"/>
            <a:r>
              <a:rPr lang="fr-CA"/>
              <a:t>La Corée du Sud</a:t>
            </a:r>
          </a:p>
          <a:p>
            <a:pPr lvl="1"/>
            <a:r>
              <a:rPr lang="fr-CA"/>
              <a:t>Taïwan</a:t>
            </a:r>
          </a:p>
          <a:p>
            <a:pPr lvl="1"/>
            <a:r>
              <a:rPr lang="fr-CA"/>
              <a:t>Des fournisseurs européens (Pays-Bas, etc.)</a:t>
            </a:r>
            <a:endParaRPr lang="en-US"/>
          </a:p>
        </p:txBody>
      </p:sp>
    </p:spTree>
    <p:extLst>
      <p:ext uri="{BB962C8B-B14F-4D97-AF65-F5344CB8AC3E}">
        <p14:creationId xmlns:p14="http://schemas.microsoft.com/office/powerpoint/2010/main" val="3116054646"/>
      </p:ext>
    </p:extLst>
  </p:cSld>
  <p:clrMapOvr>
    <a:masterClrMapping/>
  </p:clrMapOvr>
</p:sld>
</file>

<file path=ppt/theme/theme1.xml><?xml version="1.0" encoding="utf-8"?>
<a:theme xmlns:a="http://schemas.openxmlformats.org/drawingml/2006/main" name="DashVTI">
  <a:themeElements>
    <a:clrScheme name="AnalogousFromLightSeedRightStep">
      <a:dk1>
        <a:srgbClr val="000000"/>
      </a:dk1>
      <a:lt1>
        <a:srgbClr val="FFFFFF"/>
      </a:lt1>
      <a:dk2>
        <a:srgbClr val="3D3522"/>
      </a:dk2>
      <a:lt2>
        <a:srgbClr val="E2E6E8"/>
      </a:lt2>
      <a:accent1>
        <a:srgbClr val="C89785"/>
      </a:accent1>
      <a:accent2>
        <a:srgbClr val="B59F6F"/>
      </a:accent2>
      <a:accent3>
        <a:srgbClr val="A2A776"/>
      </a:accent3>
      <a:accent4>
        <a:srgbClr val="8AAC6A"/>
      </a:accent4>
      <a:accent5>
        <a:srgbClr val="7CAF78"/>
      </a:accent5>
      <a:accent6>
        <a:srgbClr val="6DB285"/>
      </a:accent6>
      <a:hlink>
        <a:srgbClr val="5D8A9A"/>
      </a:hlink>
      <a:folHlink>
        <a:srgbClr val="7F7F7F"/>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42B0E7C6-1071-483F-A575-9AF7EE1B96AC}" vid="{E18014FF-B132-4F63-9D72-5B85E99D6417}"/>
    </a:ext>
  </a:extLst>
</a:theme>
</file>

<file path=docProps/app.xml><?xml version="1.0" encoding="utf-8"?>
<Properties xmlns="http://schemas.openxmlformats.org/officeDocument/2006/extended-properties" xmlns:vt="http://schemas.openxmlformats.org/officeDocument/2006/docPropsVTypes">
  <TotalTime>178</TotalTime>
  <Words>1053</Words>
  <Application>Microsoft Office PowerPoint</Application>
  <PresentationFormat>Widescreen</PresentationFormat>
  <Paragraphs>74</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Grandview Display</vt:lpstr>
      <vt:lpstr>DashVTI</vt:lpstr>
      <vt:lpstr>Chaînes d’approvisionnement d’une ressource critique: les microprocesseurs et le US CHIPS Act</vt:lpstr>
      <vt:lpstr>Introduction</vt:lpstr>
      <vt:lpstr>Évolution mondiale</vt:lpstr>
      <vt:lpstr>PowerPoint Presentation</vt:lpstr>
      <vt:lpstr>1. Le monde d’aujourd’hui</vt:lpstr>
      <vt:lpstr>PowerPoint Presentation</vt:lpstr>
      <vt:lpstr>Stackelberg industriel mais monopole géographique</vt:lpstr>
      <vt:lpstr>Risques</vt:lpstr>
      <vt:lpstr>Plusieurs pays se démarquent: </vt:lpstr>
      <vt:lpstr>PowerPoint Presentation</vt:lpstr>
      <vt:lpstr>PowerPoint Presentation</vt:lpstr>
      <vt:lpstr>PowerPoint Presentation</vt:lpstr>
      <vt:lpstr>PowerPoint Presentation</vt:lpstr>
      <vt:lpstr>PowerPoint Presentation</vt:lpstr>
      <vt:lpstr>2. Le monde de demain</vt:lpstr>
      <vt:lpstr>Monopole géographique et ses enjeux</vt:lpstr>
      <vt:lpstr>CHIPS Act</vt:lpstr>
      <vt:lpstr>Cinq forces ont poussé les semi-conducteurs au sommet de la politique industrielle américaine. </vt:lpstr>
      <vt:lpstr>Puces avancées</vt:lpstr>
      <vt:lpstr>Réponse de la Chine</vt:lpstr>
      <vt:lpstr>Alliance Fab 4</vt:lpstr>
      <vt:lpstr>Alliance Fab 4</vt:lpstr>
      <vt:lpstr>PowerPoint Presentation</vt:lpstr>
      <vt:lpstr>Conclusion</vt:lpstr>
      <vt:lpstr>Conclusion</vt:lpstr>
      <vt:lpstr>PowerPoint Presentation</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Chaînes d’approvisionnement d’une ressource critique: les microprocesseurs</dc:title>
  <dc:creator>Thierry Warin</dc:creator>
  <cp:lastModifiedBy>Thierry Warin</cp:lastModifiedBy>
  <cp:revision>3</cp:revision>
  <dcterms:created xsi:type="dcterms:W3CDTF">2023-03-14T20:29:26Z</dcterms:created>
  <dcterms:modified xsi:type="dcterms:W3CDTF">2023-03-15T00:13:14Z</dcterms:modified>
</cp:coreProperties>
</file>